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1.xml" ContentType="application/vnd.openxmlformats-officedocument.presentationml.notesSlide+xml"/>
  <Override PartName="/ppt/tags/tag31.xml" ContentType="application/vnd.openxmlformats-officedocument.presentationml.tags+xml"/>
  <Override PartName="/ppt/notesSlides/notesSlide22.xml" ContentType="application/vnd.openxmlformats-officedocument.presentationml.notesSlide+xml"/>
  <Override PartName="/ppt/tags/tag3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3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32.xml" ContentType="application/vnd.openxmlformats-officedocument.presentationml.notesSlide+xml"/>
  <Override PartName="/ppt/tags/tag61.xml" ContentType="application/vnd.openxmlformats-officedocument.presentationml.tags+xml"/>
  <Override PartName="/ppt/notesSlides/notesSlide33.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4.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5.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6.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7.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76" r:id="rId1"/>
  </p:sldMasterIdLst>
  <p:notesMasterIdLst>
    <p:notesMasterId r:id="rId77"/>
  </p:notesMasterIdLst>
  <p:handoutMasterIdLst>
    <p:handoutMasterId r:id="rId78"/>
  </p:handoutMasterIdLst>
  <p:sldIdLst>
    <p:sldId id="256" r:id="rId2"/>
    <p:sldId id="606" r:id="rId3"/>
    <p:sldId id="565" r:id="rId4"/>
    <p:sldId id="452" r:id="rId5"/>
    <p:sldId id="595" r:id="rId6"/>
    <p:sldId id="568" r:id="rId7"/>
    <p:sldId id="537" r:id="rId8"/>
    <p:sldId id="611" r:id="rId9"/>
    <p:sldId id="315" r:id="rId10"/>
    <p:sldId id="563" r:id="rId11"/>
    <p:sldId id="511" r:id="rId12"/>
    <p:sldId id="530" r:id="rId13"/>
    <p:sldId id="591" r:id="rId14"/>
    <p:sldId id="513" r:id="rId15"/>
    <p:sldId id="443" r:id="rId16"/>
    <p:sldId id="327" r:id="rId17"/>
    <p:sldId id="510" r:id="rId18"/>
    <p:sldId id="508" r:id="rId19"/>
    <p:sldId id="507" r:id="rId20"/>
    <p:sldId id="556" r:id="rId21"/>
    <p:sldId id="571" r:id="rId22"/>
    <p:sldId id="634" r:id="rId23"/>
    <p:sldId id="532" r:id="rId24"/>
    <p:sldId id="573" r:id="rId25"/>
    <p:sldId id="636" r:id="rId26"/>
    <p:sldId id="449" r:id="rId27"/>
    <p:sldId id="447" r:id="rId28"/>
    <p:sldId id="618" r:id="rId29"/>
    <p:sldId id="610" r:id="rId30"/>
    <p:sldId id="544" r:id="rId31"/>
    <p:sldId id="545" r:id="rId32"/>
    <p:sldId id="536" r:id="rId33"/>
    <p:sldId id="477" r:id="rId34"/>
    <p:sldId id="478" r:id="rId35"/>
    <p:sldId id="608" r:id="rId36"/>
    <p:sldId id="609" r:id="rId37"/>
    <p:sldId id="607" r:id="rId38"/>
    <p:sldId id="593" r:id="rId39"/>
    <p:sldId id="578" r:id="rId40"/>
    <p:sldId id="516" r:id="rId41"/>
    <p:sldId id="580" r:id="rId42"/>
    <p:sldId id="464" r:id="rId43"/>
    <p:sldId id="321" r:id="rId44"/>
    <p:sldId id="439" r:id="rId45"/>
    <p:sldId id="505" r:id="rId46"/>
    <p:sldId id="512" r:id="rId47"/>
    <p:sldId id="462" r:id="rId48"/>
    <p:sldId id="601" r:id="rId49"/>
    <p:sldId id="602" r:id="rId50"/>
    <p:sldId id="612" r:id="rId51"/>
    <p:sldId id="613" r:id="rId52"/>
    <p:sldId id="626" r:id="rId53"/>
    <p:sldId id="619" r:id="rId54"/>
    <p:sldId id="635" r:id="rId55"/>
    <p:sldId id="620" r:id="rId56"/>
    <p:sldId id="621" r:id="rId57"/>
    <p:sldId id="622" r:id="rId58"/>
    <p:sldId id="623" r:id="rId59"/>
    <p:sldId id="624" r:id="rId60"/>
    <p:sldId id="627" r:id="rId61"/>
    <p:sldId id="564" r:id="rId62"/>
    <p:sldId id="581" r:id="rId63"/>
    <p:sldId id="588" r:id="rId64"/>
    <p:sldId id="589" r:id="rId65"/>
    <p:sldId id="590" r:id="rId66"/>
    <p:sldId id="566" r:id="rId67"/>
    <p:sldId id="586" r:id="rId68"/>
    <p:sldId id="582" r:id="rId69"/>
    <p:sldId id="541" r:id="rId70"/>
    <p:sldId id="542" r:id="rId71"/>
    <p:sldId id="538" r:id="rId72"/>
    <p:sldId id="592" r:id="rId73"/>
    <p:sldId id="429" r:id="rId74"/>
    <p:sldId id="473" r:id="rId75"/>
    <p:sldId id="605" r:id="rId76"/>
  </p:sldIdLst>
  <p:sldSz cx="12192000" cy="6858000"/>
  <p:notesSz cx="7099300" cy="10234613"/>
  <p:embeddedFontLst>
    <p:embeddedFont>
      <p:font typeface="Cambria Math" panose="02040503050406030204" pitchFamily="18" charset="0"/>
      <p:regular r:id="rId79"/>
    </p:embeddedFont>
    <p:embeddedFont>
      <p:font typeface="Candara" panose="020E0502030303020204" pitchFamily="34" charset="0"/>
      <p:regular r:id="rId80"/>
      <p:bold r:id="rId81"/>
      <p:italic r:id="rId82"/>
      <p:boldItalic r:id="rId83"/>
    </p:embeddedFont>
    <p:embeddedFont>
      <p:font typeface="Century Gothic" panose="020B0502020202020204" pitchFamily="34" charset="0"/>
      <p:regular r:id="rId84"/>
      <p:bold r:id="rId85"/>
      <p:italic r:id="rId86"/>
      <p:boldItalic r:id="rId87"/>
    </p:embeddedFont>
    <p:embeddedFont>
      <p:font typeface="Times" panose="02020603050405020304" pitchFamily="18" charset="0"/>
      <p:regular r:id="rId88"/>
      <p:bold r:id="rId89"/>
      <p:italic r:id="rId90"/>
      <p:boldItalic r:id="rId91"/>
    </p:embeddedFont>
  </p:embeddedFontLst>
  <p:defaultTextStyle>
    <a:defPPr>
      <a:defRPr lang="en-US"/>
    </a:defPPr>
    <a:lvl1pPr algn="l" rtl="0" eaLnBrk="0" fontAlgn="base" hangingPunct="0">
      <a:spcBef>
        <a:spcPct val="5000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83FE05DF-B590-4CFD-8115-3E5524B78646}">
          <p14:sldIdLst>
            <p14:sldId id="256"/>
            <p14:sldId id="606"/>
          </p14:sldIdLst>
        </p14:section>
        <p14:section name="Electrostatic neutrality or Polar" id="{2C6A5235-6DB3-4F8E-A09E-05E33930B3C1}">
          <p14:sldIdLst>
            <p14:sldId id="565"/>
            <p14:sldId id="452"/>
            <p14:sldId id="595"/>
            <p14:sldId id="568"/>
            <p14:sldId id="537"/>
            <p14:sldId id="611"/>
            <p14:sldId id="315"/>
          </p14:sldIdLst>
        </p14:section>
        <p14:section name="Coagulants" id="{FA0057B4-7335-437D-971B-1986A4953963}">
          <p14:sldIdLst>
            <p14:sldId id="563"/>
            <p14:sldId id="511"/>
            <p14:sldId id="530"/>
            <p14:sldId id="591"/>
            <p14:sldId id="513"/>
          </p14:sldIdLst>
        </p14:section>
        <p14:section name="Traditional Rapid Mix" id="{6003435B-C8C9-466B-8F8F-80F92A27BCB8}">
          <p14:sldIdLst>
            <p14:sldId id="443"/>
            <p14:sldId id="327"/>
            <p14:sldId id="510"/>
            <p14:sldId id="508"/>
            <p14:sldId id="507"/>
            <p14:sldId id="556"/>
          </p14:sldIdLst>
        </p14:section>
        <p14:section name="Goal of Rapid Mix" id="{1A36B35F-C7C6-4C2E-B7DD-2E91A098D541}">
          <p14:sldIdLst>
            <p14:sldId id="571"/>
            <p14:sldId id="634"/>
            <p14:sldId id="532"/>
            <p14:sldId id="573"/>
            <p14:sldId id="636"/>
            <p14:sldId id="449"/>
            <p14:sldId id="447"/>
            <p14:sldId id="618"/>
            <p14:sldId id="610"/>
            <p14:sldId id="544"/>
            <p14:sldId id="545"/>
            <p14:sldId id="536"/>
            <p14:sldId id="477"/>
            <p14:sldId id="478"/>
          </p14:sldIdLst>
        </p14:section>
        <p14:section name="Creating high energy dissipation rate" id="{621D52EC-9CA4-4850-BAEC-49A41317CD52}">
          <p14:sldIdLst>
            <p14:sldId id="608"/>
            <p14:sldId id="609"/>
            <p14:sldId id="607"/>
            <p14:sldId id="593"/>
            <p14:sldId id="578"/>
            <p14:sldId id="516"/>
            <p14:sldId id="580"/>
          </p14:sldIdLst>
        </p14:section>
        <p14:section name="Molecular Diffusion" id="{6BBF76D3-90BA-4B21-9CE5-939DBC281624}">
          <p14:sldIdLst>
            <p14:sldId id="464"/>
            <p14:sldId id="321"/>
            <p14:sldId id="439"/>
            <p14:sldId id="505"/>
            <p14:sldId id="512"/>
            <p14:sldId id="462"/>
            <p14:sldId id="601"/>
            <p14:sldId id="602"/>
            <p14:sldId id="612"/>
            <p14:sldId id="613"/>
            <p14:sldId id="626"/>
            <p14:sldId id="619"/>
            <p14:sldId id="635"/>
            <p14:sldId id="620"/>
            <p14:sldId id="621"/>
            <p14:sldId id="622"/>
            <p14:sldId id="623"/>
            <p14:sldId id="624"/>
            <p14:sldId id="627"/>
          </p14:sldIdLst>
        </p14:section>
        <p14:section name="extras" id="{CD323AD6-D687-4A5D-9D5C-0BB0538404A4}">
          <p14:sldIdLst>
            <p14:sldId id="564"/>
            <p14:sldId id="581"/>
            <p14:sldId id="588"/>
            <p14:sldId id="589"/>
            <p14:sldId id="590"/>
            <p14:sldId id="566"/>
            <p14:sldId id="586"/>
            <p14:sldId id="582"/>
            <p14:sldId id="541"/>
            <p14:sldId id="542"/>
            <p14:sldId id="538"/>
            <p14:sldId id="592"/>
            <p14:sldId id="429"/>
            <p14:sldId id="473"/>
            <p14:sldId id="60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00BE"/>
    <a:srgbClr val="0E025F"/>
    <a:srgbClr val="FBA305"/>
    <a:srgbClr val="7E69FF"/>
    <a:srgbClr val="FF0000"/>
    <a:srgbClr val="F1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89" autoAdjust="0"/>
    <p:restoredTop sz="81352" autoAdjust="0"/>
  </p:normalViewPr>
  <p:slideViewPr>
    <p:cSldViewPr snapToGrid="0">
      <p:cViewPr varScale="1">
        <p:scale>
          <a:sx n="57" d="100"/>
          <a:sy n="57" d="100"/>
        </p:scale>
        <p:origin x="84" y="1080"/>
      </p:cViewPr>
      <p:guideLst>
        <p:guide orient="horz" pos="2160"/>
        <p:guide pos="2880"/>
      </p:guideLst>
    </p:cSldViewPr>
  </p:slideViewPr>
  <p:outlineViewPr>
    <p:cViewPr>
      <p:scale>
        <a:sx n="33" d="100"/>
        <a:sy n="33" d="100"/>
      </p:scale>
      <p:origin x="0" y="17310"/>
    </p:cViewPr>
  </p:outlineViewPr>
  <p:notesTextViewPr>
    <p:cViewPr>
      <p:scale>
        <a:sx n="3" d="2"/>
        <a:sy n="3" d="2"/>
      </p:scale>
      <p:origin x="0" y="0"/>
    </p:cViewPr>
  </p:notesTextViewPr>
  <p:sorterViewPr>
    <p:cViewPr>
      <p:scale>
        <a:sx n="90" d="100"/>
        <a:sy n="90" d="100"/>
      </p:scale>
      <p:origin x="0" y="-10320"/>
    </p:cViewPr>
  </p:sorterViewPr>
  <p:notesViewPr>
    <p:cSldViewPr snapToGrid="0">
      <p:cViewPr varScale="1">
        <p:scale>
          <a:sx n="74" d="100"/>
          <a:sy n="74" d="100"/>
        </p:scale>
        <p:origin x="-1422" y="-96"/>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0690"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370691" name="Rectangle 3"/>
          <p:cNvSpPr>
            <a:spLocks noGrp="1" noChangeArrowheads="1"/>
          </p:cNvSpPr>
          <p:nvPr>
            <p:ph type="dt" sz="quarter"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370692" name="Rectangle 4"/>
          <p:cNvSpPr>
            <a:spLocks noGrp="1" noChangeArrowheads="1"/>
          </p:cNvSpPr>
          <p:nvPr>
            <p:ph type="ftr" sz="quarter" idx="2"/>
          </p:nvPr>
        </p:nvSpPr>
        <p:spPr bwMode="auto">
          <a:xfrm>
            <a:off x="0" y="9722534"/>
            <a:ext cx="4687910"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r>
              <a:rPr lang="en-US" dirty="0"/>
              <a:t>CEE 4540: Sustainable Municipal Drinking Water Treatment</a:t>
            </a:r>
          </a:p>
          <a:p>
            <a:r>
              <a:rPr lang="en-US" dirty="0"/>
              <a:t>Monroe Weber-Shirk</a:t>
            </a:r>
          </a:p>
        </p:txBody>
      </p:sp>
      <p:sp>
        <p:nvSpPr>
          <p:cNvPr id="370693" name="Rectangle 5"/>
          <p:cNvSpPr>
            <a:spLocks noGrp="1" noChangeArrowheads="1"/>
          </p:cNvSpPr>
          <p:nvPr>
            <p:ph type="sldNum" sz="quarter" idx="3"/>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48F05E01-914A-418E-812D-6C6AFA0A55B3}" type="slidenum">
              <a:rPr lang="en-US"/>
              <a:pPr/>
              <a:t>‹#›</a:t>
            </a:fld>
            <a:endParaRPr lang="en-US"/>
          </a:p>
        </p:txBody>
      </p:sp>
    </p:spTree>
    <p:extLst>
      <p:ext uri="{BB962C8B-B14F-4D97-AF65-F5344CB8AC3E}">
        <p14:creationId xmlns:p14="http://schemas.microsoft.com/office/powerpoint/2010/main" val="87048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bwMode="auto">
          <a:xfrm>
            <a:off x="0"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67" name="Rectangle 3"/>
          <p:cNvSpPr>
            <a:spLocks noGrp="1" noChangeArrowheads="1"/>
          </p:cNvSpPr>
          <p:nvPr>
            <p:ph type="dt" idx="1"/>
          </p:nvPr>
        </p:nvSpPr>
        <p:spPr bwMode="auto">
          <a:xfrm>
            <a:off x="4021294" y="0"/>
            <a:ext cx="3076363" cy="510332"/>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lvl1pPr algn="r" defTabSz="991372" eaLnBrk="1" hangingPunct="1">
              <a:spcBef>
                <a:spcPct val="0"/>
              </a:spcBef>
              <a:defRPr sz="1300">
                <a:latin typeface="Arial" charset="0"/>
              </a:defRPr>
            </a:lvl1pPr>
          </a:lstStyle>
          <a:p>
            <a:endParaRPr lang="en-US"/>
          </a:p>
        </p:txBody>
      </p:sp>
      <p:sp>
        <p:nvSpPr>
          <p:cNvPr id="11268" name="Rectangle 4"/>
          <p:cNvSpPr>
            <a:spLocks noGrp="1" noRot="1" noChangeAspect="1" noChangeArrowheads="1" noTextEdit="1"/>
          </p:cNvSpPr>
          <p:nvPr>
            <p:ph type="sldImg" idx="2"/>
          </p:nvPr>
        </p:nvSpPr>
        <p:spPr bwMode="auto">
          <a:xfrm>
            <a:off x="993775" y="768350"/>
            <a:ext cx="5116513" cy="3838575"/>
          </a:xfrm>
          <a:prstGeom prst="rect">
            <a:avLst/>
          </a:prstGeom>
          <a:noFill/>
          <a:ln w="9525">
            <a:solidFill>
              <a:srgbClr val="000000"/>
            </a:solidFill>
            <a:miter lim="800000"/>
            <a:headEnd/>
            <a:tailEnd/>
          </a:ln>
          <a:effectLst/>
        </p:spPr>
      </p:sp>
      <p:sp>
        <p:nvSpPr>
          <p:cNvPr id="11269" name="Rectangle 5"/>
          <p:cNvSpPr>
            <a:spLocks noGrp="1" noChangeArrowheads="1"/>
          </p:cNvSpPr>
          <p:nvPr>
            <p:ph type="body" sz="quarter" idx="3"/>
          </p:nvPr>
        </p:nvSpPr>
        <p:spPr bwMode="auto">
          <a:xfrm>
            <a:off x="709930" y="4862141"/>
            <a:ext cx="5679440" cy="4603479"/>
          </a:xfrm>
          <a:prstGeom prst="rect">
            <a:avLst/>
          </a:prstGeom>
          <a:noFill/>
          <a:ln w="9525">
            <a:noFill/>
            <a:miter lim="800000"/>
            <a:headEnd/>
            <a:tailEnd/>
          </a:ln>
          <a:effectLst/>
        </p:spPr>
        <p:txBody>
          <a:bodyPr vert="horz" wrap="square" lIns="99040" tIns="49520" rIns="99040" bIns="495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270" name="Rectangle 6"/>
          <p:cNvSpPr>
            <a:spLocks noGrp="1" noChangeArrowheads="1"/>
          </p:cNvSpPr>
          <p:nvPr>
            <p:ph type="ftr" sz="quarter" idx="4"/>
          </p:nvPr>
        </p:nvSpPr>
        <p:spPr bwMode="auto">
          <a:xfrm>
            <a:off x="0"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defTabSz="991372" eaLnBrk="1" hangingPunct="1">
              <a:spcBef>
                <a:spcPct val="0"/>
              </a:spcBef>
              <a:defRPr sz="1300">
                <a:latin typeface="Arial" charset="0"/>
              </a:defRPr>
            </a:lvl1pPr>
          </a:lstStyle>
          <a:p>
            <a:endParaRPr lang="en-US"/>
          </a:p>
        </p:txBody>
      </p:sp>
      <p:sp>
        <p:nvSpPr>
          <p:cNvPr id="11271" name="Rectangle 7"/>
          <p:cNvSpPr>
            <a:spLocks noGrp="1" noChangeArrowheads="1"/>
          </p:cNvSpPr>
          <p:nvPr>
            <p:ph type="sldNum" sz="quarter" idx="5"/>
          </p:nvPr>
        </p:nvSpPr>
        <p:spPr bwMode="auto">
          <a:xfrm>
            <a:off x="4021294" y="9722534"/>
            <a:ext cx="3076363" cy="510332"/>
          </a:xfrm>
          <a:prstGeom prst="rect">
            <a:avLst/>
          </a:prstGeom>
          <a:noFill/>
          <a:ln w="9525">
            <a:noFill/>
            <a:miter lim="800000"/>
            <a:headEnd/>
            <a:tailEnd/>
          </a:ln>
          <a:effectLst/>
        </p:spPr>
        <p:txBody>
          <a:bodyPr vert="horz" wrap="square" lIns="99040" tIns="49520" rIns="99040" bIns="49520" numCol="1" anchor="b" anchorCtr="0" compatLnSpc="1">
            <a:prstTxWarp prst="textNoShape">
              <a:avLst/>
            </a:prstTxWarp>
          </a:bodyPr>
          <a:lstStyle>
            <a:lvl1pPr algn="r" defTabSz="991372" eaLnBrk="1" hangingPunct="1">
              <a:spcBef>
                <a:spcPct val="0"/>
              </a:spcBef>
              <a:defRPr sz="1300">
                <a:latin typeface="Arial" charset="0"/>
              </a:defRPr>
            </a:lvl1pPr>
          </a:lstStyle>
          <a:p>
            <a:fld id="{68131A24-38D8-4CC5-9E6E-A126B09286EB}" type="slidenum">
              <a:rPr lang="en-US"/>
              <a:pPr/>
              <a:t>‹#›</a:t>
            </a:fld>
            <a:endParaRPr lang="en-US"/>
          </a:p>
        </p:txBody>
      </p:sp>
    </p:spTree>
    <p:extLst>
      <p:ext uri="{BB962C8B-B14F-4D97-AF65-F5344CB8AC3E}">
        <p14:creationId xmlns:p14="http://schemas.microsoft.com/office/powerpoint/2010/main" val="183153075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file:///F:\Presentations\Day%20Two\Cowen\ONRplumeFL1.ppt"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www.sciencedirect.com/science/article/pii/S0001868699000081"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F8AB35-CBED-4C25-8C2C-1F82BC0B8696}" type="slidenum">
              <a:rPr lang="en-US"/>
              <a:pPr/>
              <a:t>1</a:t>
            </a:fld>
            <a:endParaRPr lang="en-US"/>
          </a:p>
        </p:txBody>
      </p:sp>
      <p:sp>
        <p:nvSpPr>
          <p:cNvPr id="12290" name="Rectangle 2"/>
          <p:cNvSpPr>
            <a:spLocks noGrp="1" noRot="1" noChangeAspect="1" noChangeArrowheads="1" noTextEdit="1"/>
          </p:cNvSpPr>
          <p:nvPr>
            <p:ph type="sldImg"/>
          </p:nvPr>
        </p:nvSpPr>
        <p:spPr>
          <a:xfrm>
            <a:off x="141288" y="768350"/>
            <a:ext cx="6821487" cy="3838575"/>
          </a:xfrm>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Solubility from </a:t>
            </a:r>
            <a:r>
              <a:rPr lang="en-US" sz="1300" dirty="0" err="1"/>
              <a:t>Pernitsky</a:t>
            </a:r>
            <a:r>
              <a:rPr lang="en-US" sz="1300" dirty="0"/>
              <a:t>, D. J. and J. K. </a:t>
            </a:r>
            <a:r>
              <a:rPr lang="en-US" sz="1300" dirty="0" err="1"/>
              <a:t>Edzwald</a:t>
            </a:r>
            <a:r>
              <a:rPr lang="en-US" sz="1300" dirty="0"/>
              <a:t> (2006). Selection of alum and </a:t>
            </a:r>
            <a:r>
              <a:rPr lang="en-US" sz="1300" dirty="0" err="1"/>
              <a:t>polyaluminum</a:t>
            </a:r>
            <a:r>
              <a:rPr lang="en-US" sz="1300" dirty="0"/>
              <a:t> coagulants: principles and applications. Journal of Water Supply: Research and Technology 55(2), 121-141</a:t>
            </a:r>
          </a:p>
          <a:p>
            <a:endParaRPr lang="en-US" sz="1300"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E746312-8384-4327-9E5E-B7CB5C0CAEF7}" type="slidenum">
              <a:rPr lang="en-US"/>
              <a:pPr/>
              <a:t>15</a:t>
            </a:fld>
            <a:endParaRPr lang="en-US"/>
          </a:p>
        </p:txBody>
      </p:sp>
      <p:sp>
        <p:nvSpPr>
          <p:cNvPr id="506882" name="Rectangle 2"/>
          <p:cNvSpPr>
            <a:spLocks noGrp="1" noRot="1" noChangeAspect="1" noChangeArrowheads="1" noTextEdit="1"/>
          </p:cNvSpPr>
          <p:nvPr>
            <p:ph type="sldImg"/>
          </p:nvPr>
        </p:nvSpPr>
        <p:spPr>
          <a:xfrm>
            <a:off x="141288" y="768350"/>
            <a:ext cx="6821487" cy="3838575"/>
          </a:xfrm>
          <a:ln/>
        </p:spPr>
      </p:sp>
      <p:sp>
        <p:nvSpPr>
          <p:cNvPr id="506883" name="Rectangle 3"/>
          <p:cNvSpPr>
            <a:spLocks noGrp="1" noChangeArrowheads="1"/>
          </p:cNvSpPr>
          <p:nvPr>
            <p:ph type="body" idx="1"/>
          </p:nvPr>
        </p:nvSpPr>
        <p:spPr/>
        <p:txBody>
          <a:bodyPr/>
          <a:lstStyle/>
          <a:p>
            <a:r>
              <a:rPr lang="en-US"/>
              <a:t>Mixing in Coagulation and Flocculation 1991 page 292</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C1F54-7765-4BBB-B4BB-1291DE21400B}" type="slidenum">
              <a:rPr lang="en-US"/>
              <a:pPr/>
              <a:t>16</a:t>
            </a:fld>
            <a:endParaRPr lang="en-US"/>
          </a:p>
        </p:txBody>
      </p:sp>
      <p:sp>
        <p:nvSpPr>
          <p:cNvPr id="187394" name="Rectangle 2"/>
          <p:cNvSpPr>
            <a:spLocks noGrp="1" noRot="1" noChangeAspect="1" noChangeArrowheads="1" noTextEdit="1"/>
          </p:cNvSpPr>
          <p:nvPr>
            <p:ph type="sldImg"/>
          </p:nvPr>
        </p:nvSpPr>
        <p:spPr>
          <a:xfrm>
            <a:off x="141288" y="768350"/>
            <a:ext cx="6821487" cy="3838575"/>
          </a:xfrm>
          <a:ln/>
        </p:spPr>
      </p:sp>
      <p:sp>
        <p:nvSpPr>
          <p:cNvPr id="1873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17</a:t>
            </a:fld>
            <a:endParaRPr lang="en-US"/>
          </a:p>
        </p:txBody>
      </p:sp>
    </p:spTree>
    <p:extLst>
      <p:ext uri="{BB962C8B-B14F-4D97-AF65-F5344CB8AC3E}">
        <p14:creationId xmlns:p14="http://schemas.microsoft.com/office/powerpoint/2010/main" val="17936493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300" dirty="0"/>
              <a:t>from Environmental Engineering: A Design Approach by </a:t>
            </a:r>
            <a:r>
              <a:rPr lang="en-US" sz="1300" dirty="0" err="1"/>
              <a:t>Sincero</a:t>
            </a:r>
            <a:r>
              <a:rPr lang="en-US" sz="1300" dirty="0"/>
              <a:t> and </a:t>
            </a:r>
            <a:r>
              <a:rPr lang="en-US" sz="1300" dirty="0" err="1"/>
              <a:t>Sincero</a:t>
            </a:r>
            <a:r>
              <a:rPr lang="en-US" sz="1300" dirty="0"/>
              <a:t>. 1996. page 267</a:t>
            </a:r>
          </a:p>
          <a:p>
            <a:r>
              <a:rPr lang="en-US" sz="1300" dirty="0"/>
              <a:t>Conversion to energy dissipation rate assumes viscosity of 1 mm^2/s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fontScale="85000" lnSpcReduction="20000"/>
          </a:bodyPr>
          <a:lstStyle/>
          <a:p>
            <a:r>
              <a:rPr lang="en-US" dirty="0"/>
              <a:t>I’m guessing that the se</a:t>
            </a:r>
          </a:p>
          <a:p>
            <a:r>
              <a:rPr lang="en-US" sz="2800" dirty="0"/>
              <a:t>Self aggregation of nanoparticles will begin when diffusion blends enough raw water with the coagulant to raise the pH so that the nanoparticles become sticky – this diffusion may occur in a few seconds</a:t>
            </a:r>
          </a:p>
          <a:p>
            <a:r>
              <a:rPr lang="en-US" sz="2800" dirty="0"/>
              <a:t>If the nanoparticles are only dispersed in a fraction of the raw water then some raw water particles won’t receive any nanoparticles</a:t>
            </a:r>
          </a:p>
          <a:p>
            <a:pPr lvl="1"/>
            <a:r>
              <a:rPr lang="en-US" sz="2400" dirty="0"/>
              <a:t>We will find that we need an energy dissipation rate of &gt;1 W/kg to distribute nanoparticles between particles</a:t>
            </a:r>
          </a:p>
          <a:p>
            <a:r>
              <a:rPr lang="en-US" dirty="0" err="1"/>
              <a:t>cond</a:t>
            </a:r>
            <a:r>
              <a:rPr lang="en-US" dirty="0"/>
              <a:t> constraint is the dominant one.</a:t>
            </a:r>
            <a:r>
              <a:rPr lang="en-US" baseline="0" dirty="0"/>
              <a:t> This requires more work!</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528433-8DA4-4CBA-90B3-C2795829F622}" type="slidenum">
              <a:rPr lang="en-US"/>
              <a:pPr/>
              <a:t>26</a:t>
            </a:fld>
            <a:endParaRPr lang="en-US"/>
          </a:p>
        </p:txBody>
      </p:sp>
      <p:sp>
        <p:nvSpPr>
          <p:cNvPr id="521218" name="Rectangle 2"/>
          <p:cNvSpPr>
            <a:spLocks noGrp="1" noRot="1" noChangeAspect="1" noChangeArrowheads="1" noTextEdit="1"/>
          </p:cNvSpPr>
          <p:nvPr>
            <p:ph type="sldImg"/>
          </p:nvPr>
        </p:nvSpPr>
        <p:spPr>
          <a:xfrm>
            <a:off x="141288" y="768350"/>
            <a:ext cx="6821487" cy="3838575"/>
          </a:xfrm>
          <a:ln/>
        </p:spPr>
      </p:sp>
      <p:sp>
        <p:nvSpPr>
          <p:cNvPr id="5212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Prior</a:t>
            </a:r>
            <a:r>
              <a:rPr lang="en-US" baseline="0" dirty="0"/>
              <a:t> to AguaClara there were no predictive flocculation models for drinking water treatment!</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2</a:t>
            </a:fld>
            <a:endParaRPr lang="en-US"/>
          </a:p>
        </p:txBody>
      </p:sp>
    </p:spTree>
    <p:extLst>
      <p:ext uri="{BB962C8B-B14F-4D97-AF65-F5344CB8AC3E}">
        <p14:creationId xmlns:p14="http://schemas.microsoft.com/office/powerpoint/2010/main" val="31961688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2A64DB-A737-4640-A229-70C57D4AB9FA}" type="slidenum">
              <a:rPr lang="en-US"/>
              <a:pPr/>
              <a:t>27</a:t>
            </a:fld>
            <a:endParaRPr lang="en-US"/>
          </a:p>
        </p:txBody>
      </p:sp>
      <p:sp>
        <p:nvSpPr>
          <p:cNvPr id="516098" name="Rectangle 2"/>
          <p:cNvSpPr>
            <a:spLocks noGrp="1" noRot="1" noChangeAspect="1" noChangeArrowheads="1" noTextEdit="1"/>
          </p:cNvSpPr>
          <p:nvPr>
            <p:ph type="sldImg"/>
          </p:nvPr>
        </p:nvSpPr>
        <p:spPr>
          <a:xfrm>
            <a:off x="141288" y="768350"/>
            <a:ext cx="6821487" cy="3838575"/>
          </a:xfrm>
          <a:ln/>
        </p:spPr>
      </p:sp>
      <p:sp>
        <p:nvSpPr>
          <p:cNvPr id="51609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What is fluid</a:t>
            </a:r>
            <a:r>
              <a:rPr lang="en-US" baseline="0" dirty="0"/>
              <a:t> shear?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When we mix harder the eddies get smaller!</a:t>
            </a:r>
            <a:endParaRPr lang="en-US" dirty="0"/>
          </a:p>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sz="1200" i="1" kern="1200" baseline="0" dirty="0">
                <a:solidFill>
                  <a:schemeClr val="tx1"/>
                </a:solidFill>
                <a:latin typeface="Arial" charset="0"/>
                <a:ea typeface="+mn-ea"/>
                <a:cs typeface="Arial" charset="0"/>
              </a:rPr>
              <a:t>Chemical Engineering Science, Vol. 50, No. 12, pp. 1877-1880, 1995</a:t>
            </a:r>
          </a:p>
          <a:p>
            <a:r>
              <a:rPr lang="en-US" sz="1200" kern="1200" baseline="0" dirty="0">
                <a:solidFill>
                  <a:schemeClr val="tx1"/>
                </a:solidFill>
                <a:latin typeface="Arial" charset="0"/>
                <a:ea typeface="+mn-ea"/>
                <a:cs typeface="Arial" charset="0"/>
              </a:rPr>
              <a:t>THE INFLUENCE OF VISCOSITY ON MIXING IN JET REACTORS</a:t>
            </a:r>
          </a:p>
          <a:p>
            <a:r>
              <a:rPr lang="en-US" sz="1200" kern="1200" baseline="0" dirty="0">
                <a:solidFill>
                  <a:schemeClr val="tx1"/>
                </a:solidFill>
                <a:latin typeface="Arial" charset="0"/>
                <a:ea typeface="+mn-ea"/>
                <a:cs typeface="Arial" charset="0"/>
              </a:rPr>
              <a:t>Jo BALDYGA, J. R. BOURNE* and R. V. GHOLAP</a:t>
            </a:r>
          </a:p>
          <a:p>
            <a:r>
              <a:rPr lang="de-DE" sz="1200" kern="1200" baseline="0" dirty="0">
                <a:solidFill>
                  <a:schemeClr val="tx1"/>
                </a:solidFill>
                <a:latin typeface="Arial" charset="0"/>
                <a:ea typeface="+mn-ea"/>
                <a:cs typeface="Arial" charset="0"/>
              </a:rPr>
              <a:t>Technisch-Chemisches Laboratorium, ETH-Zentrum, CH-8092 Zurich, Switzerland</a:t>
            </a:r>
          </a:p>
        </p:txBody>
      </p:sp>
      <p:sp>
        <p:nvSpPr>
          <p:cNvPr id="4" name="Slide Number Placeholder 3"/>
          <p:cNvSpPr>
            <a:spLocks noGrp="1"/>
          </p:cNvSpPr>
          <p:nvPr>
            <p:ph type="sldNum" sz="quarter" idx="10"/>
          </p:nvPr>
        </p:nvSpPr>
        <p:spPr/>
        <p:txBody>
          <a:bodyPr/>
          <a:lstStyle/>
          <a:p>
            <a:fld id="{B41D8EC2-A0E9-457F-B1CC-A5C98B015440}"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s-HN" dirty="0" err="1"/>
              <a:t>Smallest</a:t>
            </a:r>
            <a:r>
              <a:rPr lang="es-HN" dirty="0"/>
              <a:t> </a:t>
            </a:r>
            <a:r>
              <a:rPr lang="es-HN" dirty="0" err="1"/>
              <a:t>orifice</a:t>
            </a:r>
            <a:r>
              <a:rPr lang="es-HN" dirty="0"/>
              <a:t> </a:t>
            </a:r>
            <a:r>
              <a:rPr lang="es-HN" dirty="0" err="1"/>
              <a:t>dissipates</a:t>
            </a:r>
            <a:r>
              <a:rPr lang="es-HN" baseline="0" dirty="0"/>
              <a:t> </a:t>
            </a:r>
            <a:r>
              <a:rPr lang="es-HN" baseline="0" dirty="0" err="1"/>
              <a:t>the</a:t>
            </a:r>
            <a:r>
              <a:rPr lang="es-HN" baseline="0" dirty="0"/>
              <a:t> </a:t>
            </a:r>
            <a:r>
              <a:rPr lang="es-HN" baseline="0" dirty="0" err="1"/>
              <a:t>energy</a:t>
            </a:r>
            <a:r>
              <a:rPr lang="es-HN" baseline="0" dirty="0"/>
              <a:t> in </a:t>
            </a:r>
            <a:r>
              <a:rPr lang="es-HN" baseline="0" dirty="0" err="1"/>
              <a:t>less</a:t>
            </a:r>
            <a:r>
              <a:rPr lang="es-HN" baseline="0" dirty="0"/>
              <a:t> time (and </a:t>
            </a:r>
            <a:r>
              <a:rPr lang="es-HN" baseline="0" dirty="0" err="1"/>
              <a:t>distance</a:t>
            </a:r>
            <a:r>
              <a:rPr lang="es-HN" baseline="0" dirty="0"/>
              <a:t>). </a:t>
            </a:r>
            <a:r>
              <a:rPr lang="es-HN" baseline="0" dirty="0" err="1"/>
              <a:t>Thus</a:t>
            </a:r>
            <a:r>
              <a:rPr lang="es-HN" baseline="0" dirty="0"/>
              <a:t> </a:t>
            </a:r>
            <a:r>
              <a:rPr lang="es-HN" baseline="0" dirty="0" err="1"/>
              <a:t>energy</a:t>
            </a:r>
            <a:r>
              <a:rPr lang="es-HN" baseline="0" dirty="0"/>
              <a:t> </a:t>
            </a:r>
            <a:r>
              <a:rPr lang="es-HN" baseline="0" dirty="0" err="1"/>
              <a:t>dissipation</a:t>
            </a:r>
            <a:r>
              <a:rPr lang="es-HN" baseline="0" dirty="0"/>
              <a:t> </a:t>
            </a:r>
            <a:r>
              <a:rPr lang="es-HN" baseline="0" dirty="0" err="1"/>
              <a:t>rate</a:t>
            </a:r>
            <a:r>
              <a:rPr lang="es-HN" baseline="0" dirty="0"/>
              <a:t> </a:t>
            </a:r>
            <a:r>
              <a:rPr lang="es-HN" baseline="0" dirty="0" err="1"/>
              <a:t>is</a:t>
            </a:r>
            <a:r>
              <a:rPr lang="es-HN" baseline="0" dirty="0"/>
              <a:t> HIGHEST in </a:t>
            </a:r>
            <a:r>
              <a:rPr lang="es-HN" baseline="0" dirty="0" err="1"/>
              <a:t>the</a:t>
            </a:r>
            <a:r>
              <a:rPr lang="es-HN" baseline="0" dirty="0"/>
              <a:t> </a:t>
            </a:r>
            <a:r>
              <a:rPr lang="es-HN" baseline="0" dirty="0" err="1"/>
              <a:t>smallest</a:t>
            </a:r>
            <a:r>
              <a:rPr lang="es-HN" baseline="0" dirty="0"/>
              <a:t> </a:t>
            </a:r>
            <a:r>
              <a:rPr lang="es-HN" baseline="0" dirty="0" err="1"/>
              <a:t>orifice</a:t>
            </a:r>
            <a:r>
              <a:rPr lang="es-HN" baseline="0" dirty="0"/>
              <a:t>.</a:t>
            </a:r>
          </a:p>
          <a:p>
            <a:r>
              <a:rPr lang="es-HN" baseline="0" dirty="0" err="1"/>
              <a:t>Coming</a:t>
            </a:r>
            <a:r>
              <a:rPr lang="es-HN" baseline="0" dirty="0"/>
              <a:t> up </a:t>
            </a:r>
            <a:r>
              <a:rPr lang="es-HN" baseline="0" dirty="0" err="1"/>
              <a:t>flocculators</a:t>
            </a:r>
            <a:r>
              <a:rPr lang="es-HN" baseline="0" dirty="0"/>
              <a:t>. </a:t>
            </a:r>
            <a:r>
              <a:rPr lang="es-HN" baseline="0" dirty="0" err="1"/>
              <a:t>Should</a:t>
            </a:r>
            <a:r>
              <a:rPr lang="es-HN" baseline="0" dirty="0"/>
              <a:t> </a:t>
            </a:r>
            <a:r>
              <a:rPr lang="es-HN" baseline="0" dirty="0" err="1"/>
              <a:t>mechanical</a:t>
            </a:r>
            <a:r>
              <a:rPr lang="es-HN" baseline="0" dirty="0"/>
              <a:t> </a:t>
            </a:r>
            <a:r>
              <a:rPr lang="es-HN" baseline="0" dirty="0" err="1"/>
              <a:t>flocculators</a:t>
            </a:r>
            <a:r>
              <a:rPr lang="es-HN" baseline="0" dirty="0"/>
              <a:t> </a:t>
            </a:r>
            <a:r>
              <a:rPr lang="es-HN" baseline="0" dirty="0" err="1"/>
              <a:t>have</a:t>
            </a:r>
            <a:r>
              <a:rPr lang="es-HN" baseline="0" dirty="0"/>
              <a:t> </a:t>
            </a:r>
            <a:r>
              <a:rPr lang="es-HN" baseline="0" dirty="0" err="1"/>
              <a:t>large</a:t>
            </a:r>
            <a:r>
              <a:rPr lang="es-HN" baseline="0" dirty="0"/>
              <a:t> </a:t>
            </a:r>
            <a:r>
              <a:rPr lang="es-HN" baseline="0" dirty="0" err="1"/>
              <a:t>paddles</a:t>
            </a:r>
            <a:r>
              <a:rPr lang="es-HN" baseline="0" dirty="0"/>
              <a:t> </a:t>
            </a:r>
            <a:r>
              <a:rPr lang="es-HN" baseline="0" dirty="0" err="1"/>
              <a:t>or</a:t>
            </a:r>
            <a:r>
              <a:rPr lang="es-HN" baseline="0" dirty="0"/>
              <a:t> </a:t>
            </a:r>
            <a:r>
              <a:rPr lang="es-HN" baseline="0" dirty="0" err="1"/>
              <a:t>small</a:t>
            </a:r>
            <a:r>
              <a:rPr lang="es-HN" baseline="0" dirty="0"/>
              <a:t> </a:t>
            </a:r>
            <a:r>
              <a:rPr lang="es-HN" baseline="0" dirty="0" err="1"/>
              <a:t>paddles</a:t>
            </a:r>
            <a:r>
              <a:rPr lang="es-HN" baseline="0" dirty="0"/>
              <a:t>?</a:t>
            </a:r>
            <a:endParaRPr lang="es-HN" dirty="0"/>
          </a:p>
        </p:txBody>
      </p:sp>
      <p:sp>
        <p:nvSpPr>
          <p:cNvPr id="4" name="Slide Number Placeholder 3"/>
          <p:cNvSpPr>
            <a:spLocks noGrp="1"/>
          </p:cNvSpPr>
          <p:nvPr>
            <p:ph type="sldNum" sz="quarter" idx="10"/>
          </p:nvPr>
        </p:nvSpPr>
        <p:spPr/>
        <p:txBody>
          <a:bodyPr/>
          <a:lstStyle/>
          <a:p>
            <a:fld id="{9993FD2C-9528-4B04-A3B0-41126BFE3082}" type="slidenum">
              <a:rPr lang="es-HN" smtClean="0"/>
              <a:pPr/>
              <a:t>33</a:t>
            </a:fld>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Big jet has biggest eddies</a:t>
            </a:r>
          </a:p>
          <a:p>
            <a:r>
              <a:rPr lang="en-US" dirty="0"/>
              <a:t>Small jet</a:t>
            </a:r>
            <a:r>
              <a:rPr lang="en-US" baseline="0" dirty="0"/>
              <a:t> makes </a:t>
            </a:r>
            <a:r>
              <a:rPr lang="en-US" baseline="0" dirty="0" err="1"/>
              <a:t>Kolmogorov</a:t>
            </a:r>
            <a:r>
              <a:rPr lang="en-US" baseline="0" dirty="0"/>
              <a:t> length scale eddies first</a:t>
            </a:r>
          </a:p>
          <a:p>
            <a:r>
              <a:rPr lang="en-US" baseline="0" dirty="0"/>
              <a:t>Small jet dissipates energy fastest. </a:t>
            </a:r>
            <a:endParaRPr lang="en-US" dirty="0"/>
          </a:p>
        </p:txBody>
      </p:sp>
      <p:sp>
        <p:nvSpPr>
          <p:cNvPr id="4" name="Slide Number Placeholder 3"/>
          <p:cNvSpPr>
            <a:spLocks noGrp="1"/>
          </p:cNvSpPr>
          <p:nvPr>
            <p:ph type="sldNum" sz="quarter" idx="10"/>
          </p:nvPr>
        </p:nvSpPr>
        <p:spPr/>
        <p:txBody>
          <a:bodyPr/>
          <a:lstStyle/>
          <a:p>
            <a:pPr>
              <a:defRPr/>
            </a:pPr>
            <a:fld id="{93F7139A-741A-4294-9212-66AE73415523}" type="slidenum">
              <a:rPr lang="en-US" smtClean="0"/>
              <a:pPr>
                <a:defRPr/>
              </a:pPr>
              <a:t>34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35</a:t>
            </a:fld>
            <a:endParaRPr lang="en-US"/>
          </a:p>
        </p:txBody>
      </p:sp>
    </p:spTree>
    <p:extLst>
      <p:ext uri="{BB962C8B-B14F-4D97-AF65-F5344CB8AC3E}">
        <p14:creationId xmlns:p14="http://schemas.microsoft.com/office/powerpoint/2010/main" val="1340627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Rapid Mix Exploration</a:t>
            </a:r>
          </a:p>
        </p:txBody>
      </p:sp>
      <p:sp>
        <p:nvSpPr>
          <p:cNvPr id="4" name="Slide Number Placeholder 3"/>
          <p:cNvSpPr>
            <a:spLocks noGrp="1"/>
          </p:cNvSpPr>
          <p:nvPr>
            <p:ph type="sldNum" sz="quarter" idx="10"/>
          </p:nvPr>
        </p:nvSpPr>
        <p:spPr/>
        <p:txBody>
          <a:bodyPr/>
          <a:lstStyle/>
          <a:p>
            <a:fld id="{68131A24-38D8-4CC5-9E6E-A126B09286EB}" type="slidenum">
              <a:rPr lang="en-US" smtClean="0"/>
              <a:pPr/>
              <a:t>36</a:t>
            </a:fld>
            <a:endParaRPr lang="en-US"/>
          </a:p>
        </p:txBody>
      </p:sp>
    </p:spTree>
    <p:extLst>
      <p:ext uri="{BB962C8B-B14F-4D97-AF65-F5344CB8AC3E}">
        <p14:creationId xmlns:p14="http://schemas.microsoft.com/office/powerpoint/2010/main" val="1955860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7B1DA-1092-48BB-9945-891CC50DB8C9}" type="slidenum">
              <a:rPr lang="en-US"/>
              <a:pPr/>
              <a:t>42</a:t>
            </a:fld>
            <a:endParaRPr lang="en-US"/>
          </a:p>
        </p:txBody>
      </p:sp>
      <p:sp>
        <p:nvSpPr>
          <p:cNvPr id="596994" name="Rectangle 2"/>
          <p:cNvSpPr>
            <a:spLocks noGrp="1" noRot="1" noChangeAspect="1" noChangeArrowheads="1" noTextEdit="1"/>
          </p:cNvSpPr>
          <p:nvPr>
            <p:ph type="sldImg"/>
          </p:nvPr>
        </p:nvSpPr>
        <p:spPr>
          <a:xfrm>
            <a:off x="141288" y="768350"/>
            <a:ext cx="6821487" cy="3838575"/>
          </a:xfrm>
          <a:ln/>
        </p:spPr>
      </p:sp>
      <p:sp>
        <p:nvSpPr>
          <p:cNvPr id="596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CB3B8D-75C1-4EAA-BAF3-360CBA6AF67E}" type="slidenum">
              <a:rPr lang="en-US"/>
              <a:pPr/>
              <a:t>43</a:t>
            </a:fld>
            <a:endParaRPr lang="en-US"/>
          </a:p>
        </p:txBody>
      </p:sp>
      <p:sp>
        <p:nvSpPr>
          <p:cNvPr id="174082" name="Rectangle 2"/>
          <p:cNvSpPr>
            <a:spLocks noGrp="1" noRot="1" noChangeAspect="1" noChangeArrowheads="1" noTextEdit="1"/>
          </p:cNvSpPr>
          <p:nvPr>
            <p:ph type="sldImg"/>
          </p:nvPr>
        </p:nvSpPr>
        <p:spPr>
          <a:xfrm>
            <a:off x="141288" y="768350"/>
            <a:ext cx="6821487" cy="3838575"/>
          </a:xfrm>
          <a:ln/>
        </p:spPr>
      </p:sp>
      <p:sp>
        <p:nvSpPr>
          <p:cNvPr id="1740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0ABDB9-0081-4754-8341-286320299BC6}" type="slidenum">
              <a:rPr lang="en-US"/>
              <a:pPr/>
              <a:t>44</a:t>
            </a:fld>
            <a:endParaRPr lang="en-US"/>
          </a:p>
        </p:txBody>
      </p:sp>
      <p:sp>
        <p:nvSpPr>
          <p:cNvPr id="494594" name="Rectangle 2"/>
          <p:cNvSpPr>
            <a:spLocks noGrp="1" noRot="1" noChangeAspect="1" noChangeArrowheads="1" noTextEdit="1"/>
          </p:cNvSpPr>
          <p:nvPr>
            <p:ph type="sldImg"/>
          </p:nvPr>
        </p:nvSpPr>
        <p:spPr>
          <a:xfrm>
            <a:off x="141288" y="768350"/>
            <a:ext cx="6821487" cy="3838575"/>
          </a:xfrm>
          <a:ln/>
        </p:spPr>
      </p:sp>
      <p:sp>
        <p:nvSpPr>
          <p:cNvPr id="494595" name="Rectangle 3"/>
          <p:cNvSpPr>
            <a:spLocks noGrp="1" noChangeArrowheads="1"/>
          </p:cNvSpPr>
          <p:nvPr>
            <p:ph type="body" idx="1"/>
          </p:nvPr>
        </p:nvSpPr>
        <p:spPr/>
        <p:txBody>
          <a:bodyPr/>
          <a:lstStyle/>
          <a:p>
            <a:r>
              <a:rPr lang="en-US">
                <a:hlinkClick r:id="rId3" action="ppaction://hlinkpres?slideindex=1&amp;slidetitle="/>
              </a:rPr>
              <a:t>Cowen - "An Experimental Investigation of Scale-Dependent Plume Physics"</a:t>
            </a:r>
            <a:r>
              <a:rPr 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Notice the focus on eliminating</a:t>
            </a:r>
            <a:r>
              <a:rPr lang="en-US" baseline="0" dirty="0"/>
              <a:t> repulsion. We now suspect that the coagulant precipitate is attracted to particle surfaces.</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MW is molecular weight</a:t>
            </a:r>
          </a:p>
          <a:p>
            <a:r>
              <a:rPr lang="en-US" dirty="0"/>
              <a:t>Subscript P is for particle</a:t>
            </a:r>
          </a:p>
          <a:p>
            <a:r>
              <a:rPr lang="en-US" dirty="0"/>
              <a:t>Subscript M is for molecular</a:t>
            </a:r>
          </a:p>
          <a:p>
            <a:r>
              <a:rPr lang="en-US" dirty="0"/>
              <a:t>It is actually the water molecules that are diffusing</a:t>
            </a:r>
            <a:r>
              <a:rPr lang="en-US" baseline="0" dirty="0"/>
              <a:t> around the coagulant nanoparticles!</a:t>
            </a:r>
            <a:endParaRPr lang="en-US" dirty="0"/>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95D019-00DF-44C1-8D9D-6C9B39059E32}" type="slidenum">
              <a:rPr lang="en-US"/>
              <a:pPr/>
              <a:t>47</a:t>
            </a:fld>
            <a:endParaRPr lang="en-US"/>
          </a:p>
        </p:txBody>
      </p:sp>
      <p:sp>
        <p:nvSpPr>
          <p:cNvPr id="591874" name="Rectangle 2"/>
          <p:cNvSpPr>
            <a:spLocks noGrp="1" noRot="1" noChangeAspect="1" noChangeArrowheads="1" noTextEdit="1"/>
          </p:cNvSpPr>
          <p:nvPr>
            <p:ph type="sldImg"/>
          </p:nvPr>
        </p:nvSpPr>
        <p:spPr>
          <a:xfrm>
            <a:off x="141288" y="768350"/>
            <a:ext cx="6821487" cy="3838575"/>
          </a:xfrm>
          <a:ln/>
        </p:spPr>
      </p:sp>
      <p:sp>
        <p:nvSpPr>
          <p:cNvPr id="591875" name="Rectangle 3"/>
          <p:cNvSpPr>
            <a:spLocks noGrp="1" noChangeArrowheads="1"/>
          </p:cNvSpPr>
          <p:nvPr>
            <p:ph type="body" idx="1"/>
          </p:nvPr>
        </p:nvSpPr>
        <p:spPr/>
        <p:txBody>
          <a:bodyPr/>
          <a:lstStyle/>
          <a:p>
            <a:r>
              <a:rPr lang="en-US" dirty="0"/>
              <a:t>Do</a:t>
            </a:r>
            <a:r>
              <a:rPr lang="en-US" baseline="0" dirty="0"/>
              <a:t> we need to calculate time for diffusion to deliver nanoparticles to the particles? I don’t know how to do that calculation…</a:t>
            </a:r>
          </a:p>
          <a:p>
            <a:r>
              <a:rPr lang="en-US" baseline="0" dirty="0"/>
              <a:t>We could calculate a velocity based on this time and the length scale and then use the flocculation collision model to estimate time to collide.</a:t>
            </a:r>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At the other end of the spectrum, the inertial-range requirement that internal eddying motions must be </a:t>
            </a:r>
            <a:r>
              <a:rPr lang="en-US" dirty="0" err="1"/>
              <a:t>inviscid</a:t>
            </a:r>
            <a:r>
              <a:rPr lang="en-US" dirty="0"/>
              <a:t> dictates that their local scale λ must be large with respect to an inner viscous scale, </a:t>
            </a:r>
            <a:r>
              <a:rPr lang="en-US" dirty="0" err="1"/>
              <a:t>λν</a:t>
            </a:r>
            <a:r>
              <a:rPr lang="en-US" dirty="0"/>
              <a:t> , which we may assume as proportional to the (defined) Kolmogorov dissipation scale, </a:t>
            </a:r>
            <a:r>
              <a:rPr lang="en-US" dirty="0" err="1"/>
              <a:t>λK</a:t>
            </a:r>
            <a:r>
              <a:rPr lang="en-US" dirty="0"/>
              <a:t> (14). This allows the inequality that bounds the inertial range of scales (15) to be refined, </a:t>
            </a:r>
            <a:r>
              <a:rPr lang="en-US" dirty="0" err="1"/>
              <a:t>i.e</a:t>
            </a:r>
            <a:endParaRPr lang="en-US" dirty="0"/>
          </a:p>
          <a:p>
            <a:endParaRPr lang="en-US" dirty="0"/>
          </a:p>
          <a:p>
            <a:r>
              <a:rPr lang="en-US" dirty="0"/>
              <a:t>http://dimotakis.caltech.edu/pdf/Dimotakis_JFM2000.pdf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48</a:t>
            </a:fld>
            <a:endParaRPr lang="en-US"/>
          </a:p>
        </p:txBody>
      </p:sp>
    </p:spTree>
    <p:extLst>
      <p:ext uri="{BB962C8B-B14F-4D97-AF65-F5344CB8AC3E}">
        <p14:creationId xmlns:p14="http://schemas.microsoft.com/office/powerpoint/2010/main" val="2451032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http://dimotakis.caltech.edu/pdf/Dimotakis_JFM2000.pdf</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49</a:t>
            </a:fld>
            <a:endParaRPr lang="en-US"/>
          </a:p>
        </p:txBody>
      </p:sp>
    </p:spTree>
    <p:extLst>
      <p:ext uri="{BB962C8B-B14F-4D97-AF65-F5344CB8AC3E}">
        <p14:creationId xmlns:p14="http://schemas.microsoft.com/office/powerpoint/2010/main" val="1944772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41288" y="768350"/>
            <a:ext cx="6818312" cy="3836988"/>
          </a:xfrm>
          <a:ln/>
        </p:spPr>
      </p:sp>
      <p:sp>
        <p:nvSpPr>
          <p:cNvPr id="194563" name="Rectangle 3"/>
          <p:cNvSpPr>
            <a:spLocks noGrp="1" noChangeArrowheads="1"/>
          </p:cNvSpPr>
          <p:nvPr>
            <p:ph type="body" idx="1"/>
          </p:nvPr>
        </p:nvSpPr>
        <p:spPr>
          <a:noFill/>
          <a:ln/>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41288" y="768350"/>
            <a:ext cx="6818312" cy="3836988"/>
          </a:xfrm>
          <a:ln/>
        </p:spPr>
      </p:sp>
      <p:sp>
        <p:nvSpPr>
          <p:cNvPr id="193539" name="Rectangle 3"/>
          <p:cNvSpPr>
            <a:spLocks noGrp="1" noChangeArrowheads="1"/>
          </p:cNvSpPr>
          <p:nvPr>
            <p:ph type="body" idx="1"/>
          </p:nvPr>
        </p:nvSpPr>
        <p:spPr>
          <a:noFill/>
          <a:ln/>
        </p:spPr>
        <p:txBody>
          <a:bodyPr/>
          <a:lstStyle/>
          <a:p>
            <a:r>
              <a:rPr lang="en-US" dirty="0"/>
              <a:t>The exact width</a:t>
            </a:r>
            <a:r>
              <a:rPr lang="en-US" baseline="0" dirty="0"/>
              <a:t> of this collision ring is likely significantly less </a:t>
            </a:r>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55</a:t>
            </a:fld>
            <a:endParaRPr lang="en-US"/>
          </a:p>
        </p:txBody>
      </p:sp>
      <p:sp>
        <p:nvSpPr>
          <p:cNvPr id="179203" name="Rectangle 2"/>
          <p:cNvSpPr>
            <a:spLocks noGrp="1" noRot="1" noChangeAspect="1" noChangeArrowheads="1" noTextEdit="1"/>
          </p:cNvSpPr>
          <p:nvPr>
            <p:ph type="sldImg"/>
          </p:nvPr>
        </p:nvSpPr>
        <p:spPr>
          <a:xfrm>
            <a:off x="141288" y="768350"/>
            <a:ext cx="6821487" cy="3838575"/>
          </a:xfrm>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57</a:t>
            </a:fld>
            <a:endParaRPr lang="en-US"/>
          </a:p>
        </p:txBody>
      </p:sp>
      <p:sp>
        <p:nvSpPr>
          <p:cNvPr id="201731" name="Rectangle 2"/>
          <p:cNvSpPr>
            <a:spLocks noGrp="1" noRot="1" noChangeAspect="1" noChangeArrowheads="1" noTextEdit="1"/>
          </p:cNvSpPr>
          <p:nvPr>
            <p:ph type="sldImg"/>
          </p:nvPr>
        </p:nvSpPr>
        <p:spPr>
          <a:xfrm>
            <a:off x="141288" y="768350"/>
            <a:ext cx="6821487" cy="3838575"/>
          </a:xfrm>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Rapid mix exploration 2.xmcd</a:t>
            </a:r>
          </a:p>
        </p:txBody>
      </p:sp>
      <p:sp>
        <p:nvSpPr>
          <p:cNvPr id="4" name="Slide Number Placeholder 3"/>
          <p:cNvSpPr>
            <a:spLocks noGrp="1"/>
          </p:cNvSpPr>
          <p:nvPr>
            <p:ph type="sldNum" sz="quarter" idx="10"/>
          </p:nvPr>
        </p:nvSpPr>
        <p:spPr/>
        <p:txBody>
          <a:bodyPr/>
          <a:lstStyle/>
          <a:p>
            <a:fld id="{68131A24-38D8-4CC5-9E6E-A126B09286EB}" type="slidenum">
              <a:rPr lang="en-US" smtClean="0"/>
              <a:pPr/>
              <a:t>60</a:t>
            </a:fld>
            <a:endParaRPr lang="en-US"/>
          </a:p>
        </p:txBody>
      </p:sp>
    </p:spTree>
    <p:extLst>
      <p:ext uri="{BB962C8B-B14F-4D97-AF65-F5344CB8AC3E}">
        <p14:creationId xmlns:p14="http://schemas.microsoft.com/office/powerpoint/2010/main" val="2023013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9700" y="768350"/>
            <a:ext cx="6819900" cy="3836988"/>
          </a:xfrm>
          <a:prstGeom prst="rect">
            <a:avLst/>
          </a:prstGeom>
        </p:spPr>
      </p:sp>
      <p:sp>
        <p:nvSpPr>
          <p:cNvPr id="3" name="Notes Placeholder 2"/>
          <p:cNvSpPr>
            <a:spLocks noGrp="1"/>
          </p:cNvSpPr>
          <p:nvPr>
            <p:ph type="body" idx="1"/>
          </p:nvPr>
        </p:nvSpPr>
        <p:spPr>
          <a:xfrm>
            <a:off x="709613" y="4860926"/>
            <a:ext cx="5680075" cy="4605338"/>
          </a:xfrm>
          <a:prstGeom prst="rect">
            <a:avLst/>
          </a:prstGeom>
        </p:spPr>
        <p:txBody>
          <a:bodyPr>
            <a:normAutofit/>
          </a:bodyPr>
          <a:lstStyle/>
          <a:p>
            <a:r>
              <a:rPr lang="en-US" dirty="0"/>
              <a:t>Here </a:t>
            </a:r>
            <a:r>
              <a:rPr lang="en-US" baseline="0" dirty="0"/>
              <a:t>are the five stages of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4021138" y="9721851"/>
            <a:ext cx="3076575" cy="511175"/>
          </a:xfrm>
          <a:prstGeom prst="rect">
            <a:avLst/>
          </a:prstGeom>
        </p:spPr>
        <p:txBody>
          <a:bodyPr/>
          <a:lstStyle/>
          <a:p>
            <a:fld id="{B41D8EC2-A0E9-457F-B1CC-A5C98B015440}" type="slidenum">
              <a:rPr lang="en-US" smtClean="0"/>
              <a:pPr/>
              <a:t>61</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E31D42-97EE-4679-9D75-55700AF946CC}" type="slidenum">
              <a:rPr lang="en-US"/>
              <a:pPr/>
              <a:t>4</a:t>
            </a:fld>
            <a:endParaRPr lang="en-US"/>
          </a:p>
        </p:txBody>
      </p:sp>
      <p:sp>
        <p:nvSpPr>
          <p:cNvPr id="530434" name="Rectangle 2"/>
          <p:cNvSpPr>
            <a:spLocks noGrp="1" noRot="1" noChangeAspect="1" noChangeArrowheads="1" noTextEdit="1"/>
          </p:cNvSpPr>
          <p:nvPr>
            <p:ph type="sldImg"/>
          </p:nvPr>
        </p:nvSpPr>
        <p:spPr>
          <a:xfrm>
            <a:off x="141288" y="768350"/>
            <a:ext cx="6821487" cy="3838575"/>
          </a:xfrm>
          <a:ln/>
        </p:spPr>
      </p:sp>
      <p:sp>
        <p:nvSpPr>
          <p:cNvPr id="530435" name="Rectangle 3"/>
          <p:cNvSpPr>
            <a:spLocks noGrp="1" noChangeArrowheads="1"/>
          </p:cNvSpPr>
          <p:nvPr>
            <p:ph type="body" idx="1"/>
          </p:nvPr>
        </p:nvSpPr>
        <p:spPr/>
        <p:txBody>
          <a:bodyPr/>
          <a:lstStyle/>
          <a:p>
            <a:r>
              <a:rPr lang="en-US" dirty="0"/>
              <a:t>Selection of alum and </a:t>
            </a:r>
            <a:r>
              <a:rPr lang="en-US" dirty="0" err="1"/>
              <a:t>polyaluminum</a:t>
            </a:r>
            <a:r>
              <a:rPr lang="en-US" dirty="0"/>
              <a:t> coagulants: principles and applications</a:t>
            </a:r>
          </a:p>
          <a:p>
            <a:r>
              <a:rPr lang="en-US" dirty="0"/>
              <a:t>David J. </a:t>
            </a:r>
            <a:r>
              <a:rPr lang="en-US" dirty="0" err="1"/>
              <a:t>Pernitsky</a:t>
            </a:r>
            <a:r>
              <a:rPr lang="en-US" dirty="0"/>
              <a:t> and James K. </a:t>
            </a:r>
            <a:r>
              <a:rPr lang="en-US" dirty="0" err="1"/>
              <a:t>Edzwald</a:t>
            </a:r>
            <a:r>
              <a:rPr lang="en-US" dirty="0"/>
              <a:t> Journal of Water Supply: Research and Technology—AQUA | 55.2 | 2006</a:t>
            </a:r>
          </a:p>
          <a:p>
            <a:endParaRPr lang="en-US" dirty="0"/>
          </a:p>
          <a:p>
            <a:r>
              <a:rPr lang="en-US" dirty="0"/>
              <a:t>* Surface area could be at the molecular scale or could be thought of as sites wher</a:t>
            </a:r>
            <a:r>
              <a:rPr lang="en-US" baseline="0" dirty="0"/>
              <a:t>e nanoparticles could attach.</a:t>
            </a:r>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This graph shows the behavior of</a:t>
            </a:r>
            <a:r>
              <a:rPr lang="en-US" sz="1200" baseline="0" dirty="0">
                <a:latin typeface="Arial"/>
              </a:rPr>
              <a:t> improving performance, deteriorating performance, improving performance that has been described as charge neutralization, charge reversal, sweep floc. The problem is that best performance doesn’t correspond with charge neutralization. Thus there must be more to this than charge neutralization.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baseline="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aseline="0" dirty="0">
                <a:latin typeface="Arial"/>
              </a:rPr>
              <a:t>The deteriorating performance may not be of practical significance because there is no reason to operate a plant at such high </a:t>
            </a:r>
            <a:r>
              <a:rPr lang="en-US" sz="1200" baseline="0" dirty="0" err="1">
                <a:latin typeface="Arial"/>
              </a:rPr>
              <a:t>PACl</a:t>
            </a:r>
            <a:r>
              <a:rPr lang="en-US" sz="1200" baseline="0" dirty="0">
                <a:latin typeface="Arial"/>
              </a:rPr>
              <a:t> dosages. But it would be helpful to understand the physics/chemistry that causes worsening performance at high dosages. One possible explanation is that surface coverage beyond 50% is not helpful because the strongest bonds are between </a:t>
            </a:r>
            <a:r>
              <a:rPr lang="en-US" sz="1200" baseline="0" dirty="0" err="1">
                <a:latin typeface="Arial"/>
              </a:rPr>
              <a:t>PACl</a:t>
            </a:r>
            <a:r>
              <a:rPr lang="en-US" sz="1200" baseline="0" dirty="0">
                <a:latin typeface="Arial"/>
              </a:rPr>
              <a:t> precipitate and a negatively charged site on the clay.  But then does performance improve again above 80 mg/L as Al. As this high Al dose there is far more </a:t>
            </a:r>
            <a:r>
              <a:rPr lang="en-US" sz="1200" baseline="0" dirty="0" err="1">
                <a:latin typeface="Arial"/>
              </a:rPr>
              <a:t>PACl</a:t>
            </a:r>
            <a:r>
              <a:rPr lang="en-US" sz="1200" baseline="0" dirty="0">
                <a:latin typeface="Arial"/>
              </a:rPr>
              <a:t> precipitate than clay (by volume).  Perhaps the flocs containing clay settle out and the flocs that are pure </a:t>
            </a:r>
            <a:r>
              <a:rPr lang="en-US" sz="1200" baseline="0" dirty="0" err="1">
                <a:latin typeface="Arial"/>
              </a:rPr>
              <a:t>PACl</a:t>
            </a:r>
            <a:r>
              <a:rPr lang="en-US" sz="1200" baseline="0" dirty="0">
                <a:latin typeface="Arial"/>
              </a:rPr>
              <a:t> precipitate remain in suspension and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Where do water treatment</a:t>
            </a:r>
            <a:r>
              <a:rPr lang="en-US" sz="1200" baseline="0" dirty="0">
                <a:latin typeface="Arial"/>
              </a:rPr>
              <a:t> plants operate?</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sz="1200" dirty="0">
              <a:latin typeface="Arial"/>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63</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64</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65</a:t>
            </a:fld>
            <a:endParaRPr lang="en-US"/>
          </a:p>
        </p:txBody>
      </p:sp>
    </p:spTree>
    <p:extLst>
      <p:ext uri="{BB962C8B-B14F-4D97-AF65-F5344CB8AC3E}">
        <p14:creationId xmlns:p14="http://schemas.microsoft.com/office/powerpoint/2010/main" val="14737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err="1">
                <a:latin typeface="Arial"/>
              </a:rPr>
              <a:t>Ning</a:t>
            </a:r>
            <a:r>
              <a:rPr lang="en-US" sz="1200" dirty="0">
                <a:latin typeface="Arial"/>
              </a:rPr>
              <a:t> Wei,  </a:t>
            </a:r>
            <a:r>
              <a:rPr lang="en-US" sz="1200" dirty="0" err="1">
                <a:latin typeface="Arial"/>
              </a:rPr>
              <a:t>Zhongguo</a:t>
            </a:r>
            <a:r>
              <a:rPr lang="en-US" sz="1200" dirty="0">
                <a:latin typeface="Arial"/>
              </a:rPr>
              <a:t> Zhang,  Dan Liu,  </a:t>
            </a:r>
            <a:r>
              <a:rPr lang="en-US" sz="1200" dirty="0" err="1">
                <a:latin typeface="Arial"/>
              </a:rPr>
              <a:t>Yue</a:t>
            </a:r>
            <a:r>
              <a:rPr lang="en-US" sz="1200" dirty="0">
                <a:latin typeface="Arial"/>
              </a:rPr>
              <a:t> Wu,  Jun Wang,  </a:t>
            </a:r>
            <a:r>
              <a:rPr lang="en-US" sz="1200" dirty="0" err="1">
                <a:latin typeface="Arial"/>
              </a:rPr>
              <a:t>Qunhui</a:t>
            </a:r>
            <a:r>
              <a:rPr lang="en-US" sz="1200" dirty="0">
                <a:latin typeface="Arial"/>
              </a:rPr>
              <a:t> Wang</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baseline="0" dirty="0">
                <a:latin typeface="Arial"/>
              </a:rPr>
              <a:t>Coagulation behavior of </a:t>
            </a:r>
            <a:r>
              <a:rPr lang="en-US" sz="1200" b="1" i="0" baseline="0" dirty="0" err="1">
                <a:latin typeface="Arial"/>
              </a:rPr>
              <a:t>polyaluminum</a:t>
            </a:r>
            <a:r>
              <a:rPr lang="en-US" sz="1200" b="1" i="0" baseline="0" dirty="0">
                <a:latin typeface="Arial"/>
              </a:rPr>
              <a:t> chloride: Effects of pH and coagulant dosage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Chinese Journal of Chemical Engineering, Volume 23, Issue 6, 2015, 1041–1046</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Arial"/>
              </a:rPr>
              <a:t>http://dx.doi.org/10.1016/j.cjche.2015.02.003</a:t>
            </a:r>
          </a:p>
          <a:p>
            <a:endParaRPr lang="en-US" dirty="0"/>
          </a:p>
          <a:p>
            <a:r>
              <a:rPr lang="en-US" dirty="0"/>
              <a:t>Hydration</a:t>
            </a:r>
            <a:r>
              <a:rPr lang="en-US" baseline="0" dirty="0"/>
              <a:t> repulsion and serious limitations to DLVO theory (http://scholar.lib.vt.edu/theses/available/etd-121798-212304/unrestricted/Chapter1.pdf)</a:t>
            </a:r>
          </a:p>
          <a:p>
            <a:endParaRPr lang="en-US" baseline="0" dirty="0"/>
          </a:p>
          <a:p>
            <a:r>
              <a:rPr lang="en-US" baseline="0" dirty="0"/>
              <a:t>See http://www.sciencedirect.com/science/article/pii/S0001868699000081</a:t>
            </a:r>
            <a:endParaRPr lang="en-US" b="1" baseline="0" dirty="0"/>
          </a:p>
          <a:p>
            <a:pPr fontAlgn="base"/>
            <a:r>
              <a:rPr lang="en-US" sz="1200" b="0" i="0" kern="1200" dirty="0">
                <a:solidFill>
                  <a:schemeClr val="tx1"/>
                </a:solidFill>
                <a:effectLst/>
                <a:latin typeface="Arial" charset="0"/>
                <a:ea typeface="+mn-ea"/>
                <a:cs typeface="+mn-cs"/>
              </a:rPr>
              <a:t>On progress in forces since the DLVO theory</a:t>
            </a:r>
          </a:p>
          <a:p>
            <a:pPr fontAlgn="base"/>
            <a:r>
              <a:rPr lang="en-US" sz="1200" b="0" i="0" u="none" strike="noStrike" kern="1200" dirty="0">
                <a:solidFill>
                  <a:schemeClr val="tx1"/>
                </a:solidFill>
                <a:effectLst/>
                <a:latin typeface="Arial" charset="0"/>
                <a:ea typeface="+mn-ea"/>
                <a:cs typeface="+mn-cs"/>
                <a:hlinkClick r:id="rId3"/>
              </a:rPr>
              <a:t>B.W. </a:t>
            </a:r>
            <a:r>
              <a:rPr lang="en-US" sz="1200" b="0" i="0" u="none" strike="noStrike" kern="1200" dirty="0" err="1">
                <a:solidFill>
                  <a:schemeClr val="tx1"/>
                </a:solidFill>
                <a:effectLst/>
                <a:latin typeface="Arial" charset="0"/>
                <a:ea typeface="+mn-ea"/>
                <a:cs typeface="+mn-cs"/>
                <a:hlinkClick r:id="rId3"/>
              </a:rPr>
              <a:t>Ninham</a:t>
            </a:r>
            <a:r>
              <a:rPr lang="en-US" sz="1200" b="0" i="0" u="none" strike="noStrike" kern="1200" baseline="30000" dirty="0" err="1">
                <a:solidFill>
                  <a:schemeClr val="tx1"/>
                </a:solidFill>
                <a:effectLst/>
                <a:latin typeface="Arial" charset="0"/>
                <a:ea typeface="+mn-ea"/>
                <a:cs typeface="+mn-cs"/>
                <a:hlinkClick r:id="rId3" tooltip="Affiliation: a"/>
              </a:rPr>
              <a:t>a</a:t>
            </a:r>
            <a:r>
              <a:rPr lang="en-US" sz="1200" b="0" i="0" kern="1200" baseline="30000" dirty="0">
                <a:solidFill>
                  <a:schemeClr val="tx1"/>
                </a:solidFill>
                <a:effectLst/>
                <a:latin typeface="Arial" charset="0"/>
                <a:ea typeface="+mn-ea"/>
                <a:cs typeface="+mn-cs"/>
              </a:rPr>
              <a:t>, </a:t>
            </a:r>
            <a:r>
              <a:rPr lang="en-US" sz="1200" b="0" i="0" u="none" strike="noStrike" kern="1200" baseline="30000" dirty="0">
                <a:solidFill>
                  <a:schemeClr val="tx1"/>
                </a:solidFill>
                <a:effectLst/>
                <a:latin typeface="Arial" charset="0"/>
                <a:ea typeface="+mn-ea"/>
                <a:cs typeface="+mn-cs"/>
                <a:hlinkClick r:id="rId3" tooltip="Affiliation: b"/>
              </a:rPr>
              <a:t>b</a:t>
            </a:r>
            <a:r>
              <a:rPr lang="en-US" sz="1200" b="0" i="0" kern="1200" baseline="30000" dirty="0">
                <a:solidFill>
                  <a:schemeClr val="tx1"/>
                </a:solidFill>
                <a:effectLst/>
                <a:latin typeface="Arial" charset="0"/>
                <a:ea typeface="+mn-ea"/>
                <a:cs typeface="+mn-cs"/>
              </a:rPr>
              <a:t>, </a:t>
            </a:r>
            <a:endParaRPr lang="en-US" sz="1200" b="0" i="0" kern="1200" dirty="0">
              <a:solidFill>
                <a:schemeClr val="tx1"/>
              </a:solidFill>
              <a:effectLst/>
              <a:latin typeface="Arial" charset="0"/>
              <a:ea typeface="+mn-ea"/>
              <a:cs typeface="+mn-cs"/>
            </a:endParaRPr>
          </a:p>
          <a:p>
            <a:pPr fontAlgn="base"/>
            <a:r>
              <a:rPr lang="en-US" sz="1200" b="0" i="0" kern="1200" baseline="30000" dirty="0">
                <a:solidFill>
                  <a:schemeClr val="tx1"/>
                </a:solidFill>
                <a:effectLst/>
                <a:latin typeface="Arial" charset="0"/>
                <a:ea typeface="+mn-ea"/>
                <a:cs typeface="+mn-cs"/>
              </a:rPr>
              <a:t>a</a:t>
            </a:r>
            <a:r>
              <a:rPr lang="en-US" sz="1200" b="0" i="0" kern="1200" dirty="0">
                <a:solidFill>
                  <a:schemeClr val="tx1"/>
                </a:solidFill>
                <a:effectLst/>
                <a:latin typeface="Arial" charset="0"/>
                <a:ea typeface="+mn-ea"/>
                <a:cs typeface="+mn-cs"/>
              </a:rPr>
              <a:t> Department of Applied Mathematics, Research School of Physical Sciences, Australian National University, Canberra ACT 0200, Australia</a:t>
            </a:r>
          </a:p>
          <a:p>
            <a:pPr fontAlgn="base"/>
            <a:r>
              <a:rPr lang="en-US" sz="1200" b="0" i="0" kern="1200" baseline="30000" dirty="0">
                <a:solidFill>
                  <a:schemeClr val="tx1"/>
                </a:solidFill>
                <a:effectLst/>
                <a:latin typeface="Arial" charset="0"/>
                <a:ea typeface="+mn-ea"/>
                <a:cs typeface="+mn-cs"/>
              </a:rPr>
              <a:t>b</a:t>
            </a:r>
            <a:r>
              <a:rPr lang="en-US" sz="1200" b="0" i="0" kern="1200" dirty="0">
                <a:solidFill>
                  <a:schemeClr val="tx1"/>
                </a:solidFill>
                <a:effectLst/>
                <a:latin typeface="Arial" charset="0"/>
                <a:ea typeface="+mn-ea"/>
                <a:cs typeface="+mn-cs"/>
              </a:rPr>
              <a:t> Departments of Physical Chemistry, University of Lund and Chalmers University, Lund, Sweden</a:t>
            </a:r>
          </a:p>
          <a:p>
            <a:r>
              <a:rPr lang="en-US" dirty="0"/>
              <a:t>Available online 15 March 2000</a:t>
            </a:r>
            <a:endParaRPr lang="en-US" baseline="0" dirty="0"/>
          </a:p>
          <a:p>
            <a:r>
              <a:rPr lang="en-US" sz="1200" b="0" i="0" kern="1200" dirty="0">
                <a:solidFill>
                  <a:schemeClr val="tx1"/>
                </a:solidFill>
                <a:effectLst/>
                <a:latin typeface="Arial" charset="0"/>
                <a:ea typeface="+mn-ea"/>
                <a:cs typeface="+mn-cs"/>
              </a:rPr>
              <a:t>“The theory of DLP was a great step forward in that it appeared to circumvent the whole intractable problem of many body forces through its use of measured bulk dielectric response functions. However, it must be stressed again that it is a perturbation theory. That is, it depends on the assumption that an intervening liquid between interacting surfaces has bulk liquid properties up to a molecular distance from the surfaces. This is thermodynamically inconsistent, being equivalent to the statement that surface energies (or alternatively, the positions of the Gibbs dividing surfaces) are changed infinitesimally with distance of separation. This limits the theory to `large' distances (Young–Laplace vs. Poisson again) where `large' is undefined.”</a:t>
            </a:r>
          </a:p>
          <a:p>
            <a:endParaRPr lang="en-US" sz="1200" b="0" i="0" kern="1200" dirty="0">
              <a:solidFill>
                <a:schemeClr val="tx1"/>
              </a:solidFill>
              <a:effectLst/>
              <a:latin typeface="Arial" charset="0"/>
              <a:ea typeface="+mn-ea"/>
              <a:cs typeface="+mn-cs"/>
            </a:endParaRPr>
          </a:p>
          <a:p>
            <a:r>
              <a:rPr lang="en-US" sz="1200" b="0" i="0" kern="1200" dirty="0">
                <a:solidFill>
                  <a:schemeClr val="tx1"/>
                </a:solidFill>
                <a:effectLst/>
                <a:latin typeface="Arial" charset="0"/>
                <a:ea typeface="+mn-ea"/>
                <a:cs typeface="+mn-cs"/>
              </a:rPr>
              <a:t>Given that polar forces between molecules</a:t>
            </a:r>
            <a:r>
              <a:rPr lang="en-US" sz="1200" b="0" i="0" kern="1200" baseline="0" dirty="0">
                <a:solidFill>
                  <a:schemeClr val="tx1"/>
                </a:solidFill>
                <a:effectLst/>
                <a:latin typeface="Arial" charset="0"/>
                <a:ea typeface="+mn-ea"/>
                <a:cs typeface="+mn-cs"/>
              </a:rPr>
              <a:t> would act at very short distances, this would suggest that the DLVO theory would have problems explaining coagulation.</a:t>
            </a:r>
            <a:endParaRPr lang="en-US" sz="1200" b="0" i="0" kern="1200" dirty="0">
              <a:solidFill>
                <a:schemeClr val="tx1"/>
              </a:solidFill>
              <a:effectLst/>
              <a:latin typeface="Arial" charset="0"/>
              <a:ea typeface="+mn-ea"/>
              <a:cs typeface="+mn-cs"/>
            </a:endParaRPr>
          </a:p>
          <a:p>
            <a:endParaRPr lang="en-US" sz="1200" b="0" i="0" kern="1200" dirty="0">
              <a:solidFill>
                <a:schemeClr val="tx1"/>
              </a:solidFill>
              <a:effectLst/>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66</a:t>
            </a:fld>
            <a:endParaRPr lang="en-US"/>
          </a:p>
        </p:txBody>
      </p:sp>
    </p:spTree>
    <p:extLst>
      <p:ext uri="{BB962C8B-B14F-4D97-AF65-F5344CB8AC3E}">
        <p14:creationId xmlns:p14="http://schemas.microsoft.com/office/powerpoint/2010/main" val="2521810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https://en.wikipedia.org/wiki/Keggin_structure</a:t>
            </a:r>
          </a:p>
          <a:p>
            <a:r>
              <a:rPr lang="en-US" dirty="0"/>
              <a:t>See http://www.cup.uni-muenchen.de/ac/kluefers/homepage/L/kc1/literature/al_speciation_2006.pdf for confirmation of the OH</a:t>
            </a:r>
            <a:r>
              <a:rPr lang="en-US" baseline="0" dirty="0"/>
              <a:t> and H2O locations</a:t>
            </a:r>
          </a:p>
          <a:p>
            <a:endParaRPr lang="en-US" baseline="0" dirty="0"/>
          </a:p>
          <a:p>
            <a:r>
              <a:rPr lang="en-US" baseline="0" dirty="0"/>
              <a:t>Is the oxygen in the terminal water more negative than normal oxygen in water because it has some electron time from the Al?</a:t>
            </a:r>
          </a:p>
          <a:p>
            <a:r>
              <a:rPr lang="en-US" baseline="0" dirty="0"/>
              <a:t>Is the hydrogen in the linking OH more positive than normal H?</a:t>
            </a:r>
          </a:p>
          <a:p>
            <a:r>
              <a:rPr lang="en-US" baseline="0" dirty="0"/>
              <a:t>How is the charge distributed on the surface of the </a:t>
            </a:r>
            <a:r>
              <a:rPr lang="en-US" baseline="0" dirty="0" err="1"/>
              <a:t>Keggin</a:t>
            </a:r>
            <a:r>
              <a:rPr lang="en-US" baseline="0" dirty="0"/>
              <a:t> structure?</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72</a:t>
            </a:fld>
            <a:endParaRPr lang="en-US"/>
          </a:p>
        </p:txBody>
      </p:sp>
    </p:spTree>
    <p:extLst>
      <p:ext uri="{BB962C8B-B14F-4D97-AF65-F5344CB8AC3E}">
        <p14:creationId xmlns:p14="http://schemas.microsoft.com/office/powerpoint/2010/main" val="1654939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637AF2-BF1F-46CB-9C0C-41C28B2A1088}" type="slidenum">
              <a:rPr lang="en-US"/>
              <a:pPr/>
              <a:t>73</a:t>
            </a:fld>
            <a:endParaRPr lang="en-US"/>
          </a:p>
        </p:txBody>
      </p:sp>
      <p:sp>
        <p:nvSpPr>
          <p:cNvPr id="465922" name="Rectangle 2"/>
          <p:cNvSpPr>
            <a:spLocks noGrp="1" noRot="1" noChangeAspect="1" noChangeArrowheads="1" noTextEdit="1"/>
          </p:cNvSpPr>
          <p:nvPr>
            <p:ph type="sldImg"/>
          </p:nvPr>
        </p:nvSpPr>
        <p:spPr>
          <a:xfrm>
            <a:off x="141288" y="768350"/>
            <a:ext cx="6821487" cy="3838575"/>
          </a:xfrm>
          <a:ln/>
        </p:spPr>
      </p:sp>
      <p:sp>
        <p:nvSpPr>
          <p:cNvPr id="465923" name="Rectangle 3"/>
          <p:cNvSpPr>
            <a:spLocks noGrp="1" noChangeArrowheads="1"/>
          </p:cNvSpPr>
          <p:nvPr>
            <p:ph type="body" idx="1"/>
          </p:nvPr>
        </p:nvSpPr>
        <p:spPr/>
        <p:txBody>
          <a:bodyPr/>
          <a:lstStyle/>
          <a:p>
            <a:r>
              <a:rPr lang="en-US"/>
              <a:t>Water Quality and Treatment 5</a:t>
            </a:r>
            <a:r>
              <a:rPr lang="en-US" baseline="30000"/>
              <a:t>th</a:t>
            </a:r>
            <a:r>
              <a:rPr lang="en-US"/>
              <a:t> edition p 6.57</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B82745-CE9D-478D-ACF0-01D5E0A6A5DD}" type="slidenum">
              <a:rPr lang="en-US"/>
              <a:pPr/>
              <a:t>74</a:t>
            </a:fld>
            <a:endParaRPr lang="en-US"/>
          </a:p>
        </p:txBody>
      </p:sp>
      <p:sp>
        <p:nvSpPr>
          <p:cNvPr id="631810" name="Rectangle 2"/>
          <p:cNvSpPr>
            <a:spLocks noGrp="1" noRot="1" noChangeAspect="1" noChangeArrowheads="1" noTextEdit="1"/>
          </p:cNvSpPr>
          <p:nvPr>
            <p:ph type="sldImg"/>
          </p:nvPr>
        </p:nvSpPr>
        <p:spPr>
          <a:xfrm>
            <a:off x="141288" y="768350"/>
            <a:ext cx="6821487" cy="3838575"/>
          </a:xfrm>
          <a:ln/>
        </p:spPr>
      </p:sp>
      <p:sp>
        <p:nvSpPr>
          <p:cNvPr id="631811" name="Rectangle 3"/>
          <p:cNvSpPr>
            <a:spLocks noGrp="1" noChangeArrowheads="1"/>
          </p:cNvSpPr>
          <p:nvPr>
            <p:ph type="body" idx="1"/>
          </p:nvPr>
        </p:nvSpPr>
        <p:spPr/>
        <p:txBody>
          <a:bodyPr/>
          <a:lstStyle/>
          <a:p>
            <a:r>
              <a:rPr lang="en-US" dirty="0"/>
              <a:t>* Karen </a:t>
            </a:r>
            <a:r>
              <a:rPr lang="en-US" dirty="0" err="1"/>
              <a:t>Swetland’s</a:t>
            </a:r>
            <a:r>
              <a:rPr lang="en-US" dirty="0"/>
              <a:t> research</a:t>
            </a:r>
            <a:r>
              <a:rPr lang="en-US" baseline="0" dirty="0"/>
              <a:t> showing that pH neutralization of the coagulant prior to mixing with the raw water caused deterioration of performance.</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8</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9</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10</a:t>
            </a:fld>
            <a:endParaRPr lang="en-US"/>
          </a:p>
        </p:txBody>
      </p:sp>
      <p:sp>
        <p:nvSpPr>
          <p:cNvPr id="74754" name="Rectangle 2"/>
          <p:cNvSpPr>
            <a:spLocks noGrp="1" noRot="1" noChangeAspect="1" noChangeArrowheads="1" noTextEdit="1"/>
          </p:cNvSpPr>
          <p:nvPr>
            <p:ph type="sldImg"/>
          </p:nvPr>
        </p:nvSpPr>
        <p:spPr>
          <a:xfrm>
            <a:off x="139700" y="768350"/>
            <a:ext cx="6819900"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11</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4BD1A636-7E37-4EAB-95F7-9A5D943009F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23548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1A79BC0-511B-4CFC-9826-67DEDC235560}" type="slidenum">
              <a:rPr lang="en-US" smtClean="0"/>
              <a:pPr/>
              <a:t>‹#›</a:t>
            </a:fld>
            <a:endParaRPr lang="en-US"/>
          </a:p>
        </p:txBody>
      </p:sp>
    </p:spTree>
    <p:extLst>
      <p:ext uri="{BB962C8B-B14F-4D97-AF65-F5344CB8AC3E}">
        <p14:creationId xmlns:p14="http://schemas.microsoft.com/office/powerpoint/2010/main" val="23804077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38E702A8-1066-4838-80BE-2730EB432033}" type="slidenum">
              <a:rPr lang="en-US" smtClean="0"/>
              <a:pPr/>
              <a:t>‹#›</a:t>
            </a:fld>
            <a:endParaRPr lang="en-US"/>
          </a:p>
        </p:txBody>
      </p:sp>
    </p:spTree>
    <p:extLst>
      <p:ext uri="{BB962C8B-B14F-4D97-AF65-F5344CB8AC3E}">
        <p14:creationId xmlns:p14="http://schemas.microsoft.com/office/powerpoint/2010/main" val="303909978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3F264D9-4964-426E-9878-7879DDECF52E}" type="slidenum">
              <a:rPr lang="en-US" smtClean="0"/>
              <a:pPr/>
              <a:t>‹#›</a:t>
            </a:fld>
            <a:endParaRPr lang="en-US"/>
          </a:p>
        </p:txBody>
      </p:sp>
    </p:spTree>
    <p:extLst>
      <p:ext uri="{BB962C8B-B14F-4D97-AF65-F5344CB8AC3E}">
        <p14:creationId xmlns:p14="http://schemas.microsoft.com/office/powerpoint/2010/main" val="358087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5D3787F-6F85-40D3-ADBA-556FACFB0E98}" type="slidenum">
              <a:rPr lang="en-US" smtClean="0"/>
              <a:pPr/>
              <a:t>‹#›</a:t>
            </a:fld>
            <a:endParaRPr lang="en-US"/>
          </a:p>
        </p:txBody>
      </p:sp>
    </p:spTree>
    <p:extLst>
      <p:ext uri="{BB962C8B-B14F-4D97-AF65-F5344CB8AC3E}">
        <p14:creationId xmlns:p14="http://schemas.microsoft.com/office/powerpoint/2010/main" val="237081613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B563D85D-F9A0-4F0D-8D42-A96CBF0C0812}" type="slidenum">
              <a:rPr lang="en-US" smtClean="0"/>
              <a:pPr/>
              <a:t>‹#›</a:t>
            </a:fld>
            <a:endParaRPr lang="en-US"/>
          </a:p>
        </p:txBody>
      </p:sp>
    </p:spTree>
    <p:extLst>
      <p:ext uri="{BB962C8B-B14F-4D97-AF65-F5344CB8AC3E}">
        <p14:creationId xmlns:p14="http://schemas.microsoft.com/office/powerpoint/2010/main" val="177431396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5B081E52-71EA-4E57-8407-382B560E530B}"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540343010"/>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9.png"/><Relationship Id="rId7"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6.png"/><Relationship Id="rId5" Type="http://schemas.openxmlformats.org/officeDocument/2006/relationships/image" Target="../media/image11.jpeg"/><Relationship Id="rId10" Type="http://schemas.openxmlformats.org/officeDocument/2006/relationships/image" Target="../media/image15.wmf"/><Relationship Id="rId4" Type="http://schemas.openxmlformats.org/officeDocument/2006/relationships/image" Target="../media/image10.jpeg"/><Relationship Id="rId9" Type="http://schemas.openxmlformats.org/officeDocument/2006/relationships/image" Target="../media/image14.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5.xml"/><Relationship Id="rId13" Type="http://schemas.openxmlformats.org/officeDocument/2006/relationships/image" Target="../media/image20.png"/><Relationship Id="rId3" Type="http://schemas.openxmlformats.org/officeDocument/2006/relationships/tags" Target="../tags/tag7.xml"/><Relationship Id="rId7" Type="http://schemas.openxmlformats.org/officeDocument/2006/relationships/slideLayout" Target="../slideLayouts/slideLayout2.xml"/><Relationship Id="rId12" Type="http://schemas.openxmlformats.org/officeDocument/2006/relationships/image" Target="../media/image19.png"/><Relationship Id="rId2" Type="http://schemas.openxmlformats.org/officeDocument/2006/relationships/tags" Target="../tags/tag6.xml"/><Relationship Id="rId16" Type="http://schemas.openxmlformats.org/officeDocument/2006/relationships/image" Target="../media/image23.png"/><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image" Target="../media/image18.png"/><Relationship Id="rId5" Type="http://schemas.openxmlformats.org/officeDocument/2006/relationships/tags" Target="../tags/tag9.xml"/><Relationship Id="rId15" Type="http://schemas.openxmlformats.org/officeDocument/2006/relationships/image" Target="../media/image22.png"/><Relationship Id="rId10" Type="http://schemas.openxmlformats.org/officeDocument/2006/relationships/image" Target="../media/image16.png"/><Relationship Id="rId4" Type="http://schemas.openxmlformats.org/officeDocument/2006/relationships/tags" Target="../tags/tag8.xml"/><Relationship Id="rId9" Type="http://schemas.openxmlformats.org/officeDocument/2006/relationships/image" Target="../media/image9.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9.png"/><Relationship Id="rId3" Type="http://schemas.openxmlformats.org/officeDocument/2006/relationships/tags" Target="../tags/tag14.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notesSlide" Target="../notesSlides/notesSlide18.xml"/><Relationship Id="rId15" Type="http://schemas.openxmlformats.org/officeDocument/2006/relationships/image" Target="../media/image34.png"/><Relationship Id="rId10" Type="http://schemas.openxmlformats.org/officeDocument/2006/relationships/image" Target="../media/image30.png"/><Relationship Id="rId4" Type="http://schemas.openxmlformats.org/officeDocument/2006/relationships/slideLayout" Target="../slideLayouts/slideLayout2.xml"/><Relationship Id="rId9" Type="http://schemas.openxmlformats.org/officeDocument/2006/relationships/image" Target="../media/image29.png"/><Relationship Id="rId1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aguaclara.github.io/Textbook/Rapid_Mix/RM_Derivations.html" TargetMode="Externa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image" Target="../media/image37.wmf"/><Relationship Id="rId18" Type="http://schemas.openxmlformats.org/officeDocument/2006/relationships/image" Target="../media/image42.png"/><Relationship Id="rId3" Type="http://schemas.openxmlformats.org/officeDocument/2006/relationships/tags" Target="../tags/tag18.xml"/><Relationship Id="rId21" Type="http://schemas.openxmlformats.org/officeDocument/2006/relationships/image" Target="../media/image44.png"/><Relationship Id="rId7" Type="http://schemas.openxmlformats.org/officeDocument/2006/relationships/tags" Target="../tags/tag22.xml"/><Relationship Id="rId12" Type="http://schemas.openxmlformats.org/officeDocument/2006/relationships/oleObject" Target="../embeddings/oleObject1.bin"/><Relationship Id="rId17" Type="http://schemas.openxmlformats.org/officeDocument/2006/relationships/image" Target="../media/image41.png"/><Relationship Id="rId2" Type="http://schemas.openxmlformats.org/officeDocument/2006/relationships/tags" Target="../tags/tag17.xml"/><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vmlDrawing" Target="../drawings/vmlDrawing1.vml"/><Relationship Id="rId6" Type="http://schemas.openxmlformats.org/officeDocument/2006/relationships/tags" Target="../tags/tag21.xml"/><Relationship Id="rId11" Type="http://schemas.openxmlformats.org/officeDocument/2006/relationships/notesSlide" Target="../notesSlides/notesSlide20.xml"/><Relationship Id="rId5" Type="http://schemas.openxmlformats.org/officeDocument/2006/relationships/tags" Target="../tags/tag20.xml"/><Relationship Id="rId15" Type="http://schemas.openxmlformats.org/officeDocument/2006/relationships/image" Target="../media/image39.png"/><Relationship Id="rId10" Type="http://schemas.openxmlformats.org/officeDocument/2006/relationships/slideLayout" Target="../slideLayouts/slideLayout2.xml"/><Relationship Id="rId19" Type="http://schemas.openxmlformats.org/officeDocument/2006/relationships/image" Target="../media/image25.png"/><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thewatertreatments.com/wastewater-sewage-treatment/coagulation-flocculation-proces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45.png"/><Relationship Id="rId18" Type="http://schemas.openxmlformats.org/officeDocument/2006/relationships/image" Target="../media/image53.png"/><Relationship Id="rId3" Type="http://schemas.openxmlformats.org/officeDocument/2006/relationships/tags" Target="../tags/tag27.xml"/><Relationship Id="rId7" Type="http://schemas.openxmlformats.org/officeDocument/2006/relationships/slideLayout" Target="../slideLayouts/slideLayout5.xml"/><Relationship Id="rId12" Type="http://schemas.openxmlformats.org/officeDocument/2006/relationships/image" Target="../media/image48.wmf"/><Relationship Id="rId17" Type="http://schemas.openxmlformats.org/officeDocument/2006/relationships/image" Target="../media/image52.png"/><Relationship Id="rId2" Type="http://schemas.openxmlformats.org/officeDocument/2006/relationships/tags" Target="../tags/tag26.xml"/><Relationship Id="rId16" Type="http://schemas.openxmlformats.org/officeDocument/2006/relationships/image" Target="../media/image51.png"/><Relationship Id="rId1" Type="http://schemas.openxmlformats.org/officeDocument/2006/relationships/vmlDrawing" Target="../drawings/vmlDrawing2.vml"/><Relationship Id="rId6" Type="http://schemas.openxmlformats.org/officeDocument/2006/relationships/tags" Target="../tags/tag30.xml"/><Relationship Id="rId11" Type="http://schemas.openxmlformats.org/officeDocument/2006/relationships/oleObject" Target="../embeddings/oleObject3.bin"/><Relationship Id="rId5" Type="http://schemas.openxmlformats.org/officeDocument/2006/relationships/tags" Target="../tags/tag29.xml"/><Relationship Id="rId15" Type="http://schemas.openxmlformats.org/officeDocument/2006/relationships/image" Target="../media/image50.png"/><Relationship Id="rId10" Type="http://schemas.openxmlformats.org/officeDocument/2006/relationships/image" Target="../media/image47.wmf"/><Relationship Id="rId19" Type="http://schemas.openxmlformats.org/officeDocument/2006/relationships/image" Target="../media/image54.png"/><Relationship Id="rId4" Type="http://schemas.openxmlformats.org/officeDocument/2006/relationships/tags" Target="../tags/tag28.xml"/><Relationship Id="rId9" Type="http://schemas.openxmlformats.org/officeDocument/2006/relationships/oleObject" Target="../embeddings/oleObject2.bin"/><Relationship Id="rId14" Type="http://schemas.openxmlformats.org/officeDocument/2006/relationships/image" Target="../media/image49.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31.xml"/><Relationship Id="rId5" Type="http://schemas.openxmlformats.org/officeDocument/2006/relationships/image" Target="../media/image53.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70.png"/><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image" Target="../media/image57.png"/><Relationship Id="rId5" Type="http://schemas.openxmlformats.org/officeDocument/2006/relationships/image" Target="../media/image56.wmf"/><Relationship Id="rId4" Type="http://schemas.openxmlformats.org/officeDocument/2006/relationships/oleObject" Target="../embeddings/oleObject4.bin"/></Relationships>
</file>

<file path=ppt/slides/_rels/slide36.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63.png"/><Relationship Id="rId3" Type="http://schemas.openxmlformats.org/officeDocument/2006/relationships/tags" Target="../tags/tag35.xml"/><Relationship Id="rId7" Type="http://schemas.openxmlformats.org/officeDocument/2006/relationships/notesSlide" Target="../notesSlides/notesSlide25.xml"/><Relationship Id="rId12" Type="http://schemas.openxmlformats.org/officeDocument/2006/relationships/image" Target="../media/image62.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5.xml"/><Relationship Id="rId11" Type="http://schemas.openxmlformats.org/officeDocument/2006/relationships/image" Target="../media/image61.png"/><Relationship Id="rId5" Type="http://schemas.openxmlformats.org/officeDocument/2006/relationships/tags" Target="../tags/tag37.xml"/><Relationship Id="rId10" Type="http://schemas.openxmlformats.org/officeDocument/2006/relationships/image" Target="../media/image60.png"/><Relationship Id="rId4" Type="http://schemas.openxmlformats.org/officeDocument/2006/relationships/tags" Target="../tags/tag36.xml"/><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picasaweb.google.com/100703814570796592714/PlantaAguaClaraSanMatias2015" TargetMode="External"/><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hyperlink" Target="../Polls/RM.pptx#-1,6,CoffeeStirring" TargetMode="External"/><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69.jpeg"/></Relationships>
</file>

<file path=ppt/slides/_rels/slide3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tags" Target="../tags/tag40.xml"/><Relationship Id="rId7" Type="http://schemas.openxmlformats.org/officeDocument/2006/relationships/slideLayout" Target="../slideLayouts/slideLayout5.xml"/><Relationship Id="rId12" Type="http://schemas.openxmlformats.org/officeDocument/2006/relationships/image" Target="../media/image7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image" Target="../media/image72.png"/><Relationship Id="rId5" Type="http://schemas.openxmlformats.org/officeDocument/2006/relationships/tags" Target="../tags/tag42.xml"/><Relationship Id="rId10" Type="http://schemas.openxmlformats.org/officeDocument/2006/relationships/image" Target="../media/image71.png"/><Relationship Id="rId4" Type="http://schemas.openxmlformats.org/officeDocument/2006/relationships/tags" Target="../tags/tag41.xml"/><Relationship Id="rId9" Type="http://schemas.openxmlformats.org/officeDocument/2006/relationships/image" Target="../media/image53.png"/><Relationship Id="rId1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video" Target="file:///C:\Users\mw24\Videos\Cowen%20turbulent%20mixing.avi" TargetMode="External"/><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tags" Target="../tags/tag46.xml"/><Relationship Id="rId7" Type="http://schemas.openxmlformats.org/officeDocument/2006/relationships/image" Target="../media/image8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en.wikipedia.org/wiki/Albert_Einstein" TargetMode="External"/><Relationship Id="rId13" Type="http://schemas.openxmlformats.org/officeDocument/2006/relationships/image" Target="../media/image86.png"/><Relationship Id="rId3" Type="http://schemas.openxmlformats.org/officeDocument/2006/relationships/tags" Target="../tags/tag49.xml"/><Relationship Id="rId7" Type="http://schemas.openxmlformats.org/officeDocument/2006/relationships/notesSlide" Target="../notesSlides/notesSlide30.xml"/><Relationship Id="rId12" Type="http://schemas.openxmlformats.org/officeDocument/2006/relationships/image" Target="../media/image85.png"/><Relationship Id="rId2" Type="http://schemas.openxmlformats.org/officeDocument/2006/relationships/tags" Target="../tags/tag48.xml"/><Relationship Id="rId16" Type="http://schemas.openxmlformats.org/officeDocument/2006/relationships/image" Target="../media/image89.png"/><Relationship Id="rId1" Type="http://schemas.openxmlformats.org/officeDocument/2006/relationships/tags" Target="../tags/tag47.xml"/><Relationship Id="rId6" Type="http://schemas.openxmlformats.org/officeDocument/2006/relationships/slideLayout" Target="../slideLayouts/slideLayout2.xml"/><Relationship Id="rId11" Type="http://schemas.openxmlformats.org/officeDocument/2006/relationships/image" Target="../media/image84.wmf"/><Relationship Id="rId5" Type="http://schemas.openxmlformats.org/officeDocument/2006/relationships/tags" Target="../tags/tag51.xml"/><Relationship Id="rId15" Type="http://schemas.openxmlformats.org/officeDocument/2006/relationships/image" Target="../media/image88.png"/><Relationship Id="rId10" Type="http://schemas.openxmlformats.org/officeDocument/2006/relationships/image" Target="../media/image83.wmf"/><Relationship Id="rId4" Type="http://schemas.openxmlformats.org/officeDocument/2006/relationships/tags" Target="../tags/tag50.xml"/><Relationship Id="rId9" Type="http://schemas.openxmlformats.org/officeDocument/2006/relationships/image" Target="../media/image82.wmf"/><Relationship Id="rId14"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93.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92.png"/><Relationship Id="rId17" Type="http://schemas.openxmlformats.org/officeDocument/2006/relationships/image" Target="../media/image97.png"/><Relationship Id="rId2" Type="http://schemas.openxmlformats.org/officeDocument/2006/relationships/tags" Target="../tags/tag53.xml"/><Relationship Id="rId16" Type="http://schemas.openxmlformats.org/officeDocument/2006/relationships/image" Target="../media/image96.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91.png"/><Relationship Id="rId5" Type="http://schemas.openxmlformats.org/officeDocument/2006/relationships/tags" Target="../tags/tag56.xml"/><Relationship Id="rId15" Type="http://schemas.openxmlformats.org/officeDocument/2006/relationships/image" Target="../media/image95.png"/><Relationship Id="rId10" Type="http://schemas.openxmlformats.org/officeDocument/2006/relationships/image" Target="../media/image90.emf"/><Relationship Id="rId4" Type="http://schemas.openxmlformats.org/officeDocument/2006/relationships/tags" Target="../tags/tag55.xml"/><Relationship Id="rId9" Type="http://schemas.openxmlformats.org/officeDocument/2006/relationships/notesSlide" Target="../notesSlides/notesSlide31.xml"/><Relationship Id="rId14" Type="http://schemas.openxmlformats.org/officeDocument/2006/relationships/image" Target="../media/image94.png"/></Relationships>
</file>

<file path=ppt/slides/_rels/slide48.xml.rels><?xml version="1.0" encoding="UTF-8" standalone="yes"?>
<Relationships xmlns="http://schemas.openxmlformats.org/package/2006/relationships"><Relationship Id="rId8" Type="http://schemas.openxmlformats.org/officeDocument/2006/relationships/image" Target="../media/image98.wmf"/><Relationship Id="rId3" Type="http://schemas.openxmlformats.org/officeDocument/2006/relationships/tags" Target="../tags/tag60.xml"/><Relationship Id="rId7" Type="http://schemas.openxmlformats.org/officeDocument/2006/relationships/oleObject" Target="../embeddings/oleObject5.bin"/><Relationship Id="rId2" Type="http://schemas.openxmlformats.org/officeDocument/2006/relationships/tags" Target="../tags/tag59.xml"/><Relationship Id="rId1" Type="http://schemas.openxmlformats.org/officeDocument/2006/relationships/vmlDrawing" Target="../drawings/vmlDrawing4.vml"/><Relationship Id="rId6" Type="http://schemas.openxmlformats.org/officeDocument/2006/relationships/image" Target="../media/image99.png"/><Relationship Id="rId5" Type="http://schemas.openxmlformats.org/officeDocument/2006/relationships/notesSlide" Target="../notesSlides/notesSlide32.xml"/><Relationship Id="rId10" Type="http://schemas.openxmlformats.org/officeDocument/2006/relationships/image" Target="../media/image101.png"/><Relationship Id="rId4" Type="http://schemas.openxmlformats.org/officeDocument/2006/relationships/slideLayout" Target="../slideLayouts/slideLayout5.xml"/><Relationship Id="rId9" Type="http://schemas.openxmlformats.org/officeDocument/2006/relationships/image" Target="../media/image10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tags" Target="../tags/tag61.xml"/><Relationship Id="rId5" Type="http://schemas.openxmlformats.org/officeDocument/2006/relationships/image" Target="../media/image103.png"/><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07.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tags" Target="../tags/tag63.xml"/><Relationship Id="rId16" Type="http://schemas.openxmlformats.org/officeDocument/2006/relationships/image" Target="../media/image110.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105.png"/><Relationship Id="rId5" Type="http://schemas.openxmlformats.org/officeDocument/2006/relationships/tags" Target="../tags/tag66.xml"/><Relationship Id="rId15" Type="http://schemas.openxmlformats.org/officeDocument/2006/relationships/image" Target="../media/image109.png"/><Relationship Id="rId10" Type="http://schemas.openxmlformats.org/officeDocument/2006/relationships/image" Target="../media/image104.wmf"/><Relationship Id="rId4" Type="http://schemas.openxmlformats.org/officeDocument/2006/relationships/tags" Target="../tags/tag65.xml"/><Relationship Id="rId9" Type="http://schemas.openxmlformats.org/officeDocument/2006/relationships/notesSlide" Target="../notesSlides/notesSlide34.xml"/><Relationship Id="rId14" Type="http://schemas.openxmlformats.org/officeDocument/2006/relationships/image" Target="../media/image108.png"/></Relationships>
</file>

<file path=ppt/slides/_rels/slide5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71.xml"/><Relationship Id="rId7" Type="http://schemas.openxmlformats.org/officeDocument/2006/relationships/image" Target="../media/image11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112.png"/><Relationship Id="rId5" Type="http://schemas.openxmlformats.org/officeDocument/2006/relationships/slideLayout" Target="../slideLayouts/slideLayout2.xml"/><Relationship Id="rId4" Type="http://schemas.openxmlformats.org/officeDocument/2006/relationships/tags" Target="../tags/tag72.xml"/><Relationship Id="rId9" Type="http://schemas.openxmlformats.org/officeDocument/2006/relationships/image" Target="../media/image1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75.xml"/><Relationship Id="rId7" Type="http://schemas.openxmlformats.org/officeDocument/2006/relationships/image" Target="../media/image116.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notesSlide" Target="../notesSlides/notesSlide35.xml"/><Relationship Id="rId5" Type="http://schemas.openxmlformats.org/officeDocument/2006/relationships/slideLayout" Target="../slideLayouts/slideLayout2.xml"/><Relationship Id="rId10" Type="http://schemas.openxmlformats.org/officeDocument/2006/relationships/image" Target="../media/image119.png"/><Relationship Id="rId4" Type="http://schemas.openxmlformats.org/officeDocument/2006/relationships/tags" Target="../tags/tag76.xml"/><Relationship Id="rId9"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123.png"/><Relationship Id="rId3" Type="http://schemas.openxmlformats.org/officeDocument/2006/relationships/tags" Target="../tags/tag80.xml"/><Relationship Id="rId7" Type="http://schemas.openxmlformats.org/officeDocument/2006/relationships/slideLayout" Target="../slideLayouts/slideLayout5.xml"/><Relationship Id="rId12" Type="http://schemas.openxmlformats.org/officeDocument/2006/relationships/image" Target="../media/image122.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21.png"/><Relationship Id="rId5" Type="http://schemas.openxmlformats.org/officeDocument/2006/relationships/tags" Target="../tags/tag82.xml"/><Relationship Id="rId10" Type="http://schemas.openxmlformats.org/officeDocument/2006/relationships/image" Target="../media/image120.png"/><Relationship Id="rId4" Type="http://schemas.openxmlformats.org/officeDocument/2006/relationships/tags" Target="../tags/tag81.xml"/><Relationship Id="rId9" Type="http://schemas.openxmlformats.org/officeDocument/2006/relationships/image" Target="../media/image109.png"/><Relationship Id="rId14" Type="http://schemas.openxmlformats.org/officeDocument/2006/relationships/image" Target="../media/image124.png"/></Relationships>
</file>

<file path=ppt/slides/_rels/slide5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tags" Target="../tags/tag86.xml"/><Relationship Id="rId7" Type="http://schemas.openxmlformats.org/officeDocument/2006/relationships/image" Target="../media/image9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125.png"/><Relationship Id="rId5" Type="http://schemas.openxmlformats.org/officeDocument/2006/relationships/slideLayout" Target="../slideLayouts/slideLayout5.xml"/><Relationship Id="rId4" Type="http://schemas.openxmlformats.org/officeDocument/2006/relationships/tags" Target="../tags/tag87.xml"/><Relationship Id="rId9" Type="http://schemas.openxmlformats.org/officeDocument/2006/relationships/image" Target="../media/image127.png"/></Relationships>
</file>

<file path=ppt/slides/_rels/slide57.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23.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129.png"/><Relationship Id="rId17" Type="http://schemas.openxmlformats.org/officeDocument/2006/relationships/image" Target="../media/image133.png"/><Relationship Id="rId2" Type="http://schemas.openxmlformats.org/officeDocument/2006/relationships/tags" Target="../tags/tag89.xml"/><Relationship Id="rId16" Type="http://schemas.openxmlformats.org/officeDocument/2006/relationships/image" Target="../media/image132.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8.png"/><Relationship Id="rId5" Type="http://schemas.openxmlformats.org/officeDocument/2006/relationships/tags" Target="../tags/tag92.xml"/><Relationship Id="rId15" Type="http://schemas.openxmlformats.org/officeDocument/2006/relationships/image" Target="../media/image131.png"/><Relationship Id="rId10" Type="http://schemas.openxmlformats.org/officeDocument/2006/relationships/image" Target="../media/image200.png"/><Relationship Id="rId4" Type="http://schemas.openxmlformats.org/officeDocument/2006/relationships/tags" Target="../tags/tag91.xml"/><Relationship Id="rId9" Type="http://schemas.openxmlformats.org/officeDocument/2006/relationships/notesSlide" Target="../notesSlides/notesSlide37.xml"/><Relationship Id="rId14" Type="http://schemas.openxmlformats.org/officeDocument/2006/relationships/image" Target="../media/image130.png"/></Relationships>
</file>

<file path=ppt/slides/_rels/slide5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tags" Target="../tags/tag97.xml"/><Relationship Id="rId7" Type="http://schemas.openxmlformats.org/officeDocument/2006/relationships/image" Target="../media/image13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slideLayout" Target="../slideLayouts/slideLayout5.xml"/><Relationship Id="rId11" Type="http://schemas.openxmlformats.org/officeDocument/2006/relationships/image" Target="../media/image137.png"/><Relationship Id="rId5" Type="http://schemas.openxmlformats.org/officeDocument/2006/relationships/tags" Target="../tags/tag99.xml"/><Relationship Id="rId10" Type="http://schemas.openxmlformats.org/officeDocument/2006/relationships/image" Target="../media/image136.png"/><Relationship Id="rId4" Type="http://schemas.openxmlformats.org/officeDocument/2006/relationships/tags" Target="../tags/tag98.xml"/><Relationship Id="rId9" Type="http://schemas.openxmlformats.org/officeDocument/2006/relationships/image" Target="../media/image135.png"/></Relationships>
</file>

<file path=ppt/slides/_rels/slide5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142.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41.png"/><Relationship Id="rId5" Type="http://schemas.openxmlformats.org/officeDocument/2006/relationships/tags" Target="../tags/tag104.xml"/><Relationship Id="rId10" Type="http://schemas.openxmlformats.org/officeDocument/2006/relationships/image" Target="../media/image140.png"/><Relationship Id="rId4" Type="http://schemas.openxmlformats.org/officeDocument/2006/relationships/tags" Target="../tags/tag103.xml"/><Relationship Id="rId9" Type="http://schemas.openxmlformats.org/officeDocument/2006/relationships/image" Target="../media/image139.png"/></Relationships>
</file>

<file path=ppt/slides/_rels/slide6.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hyperlink" Target="https://confluence.cornell.edu/download/attachments/77267239/UFT_ASCEhttps:/confluence.cornell.edu/download/attachments/77267239/UFT_ASCE.pdf?version=1&amp;modificationDate=1345649734000.pdf?version=1&amp;modificationDate=1345649734000"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144.wmf"/><Relationship Id="rId4" Type="http://schemas.openxmlformats.org/officeDocument/2006/relationships/oleObject" Target="../embeddings/oleObject6.bin"/></Relationships>
</file>

<file path=ppt/slides/_rels/slide6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hyperlink" Target="http://pubs.acs.org/action/doSearch?action=search&amp;author=Mattson,+Sante&amp;qsSearchArea=author" TargetMode="External"/><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47.jpeg"/><Relationship Id="rId7" Type="http://schemas.openxmlformats.org/officeDocument/2006/relationships/image" Target="../media/image14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48.png"/><Relationship Id="rId4" Type="http://schemas.openxmlformats.org/officeDocument/2006/relationships/hyperlink" Target="http://dx.doi.org/10.1016/j.cjche.2015.02.003"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dx.doi.org/10.1016/j.cjche.2015.02.00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hyperlink" Target="http://dx.doi.org/10.1016/j.cjche.2015.02.003"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holar.lib.vt.edu/theses/available/etd-121798-212304/unrestricted/Chapter1.pdf"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hyperlink" Target="http://dx.doi.org/10.1016/j.cjche.2015.02.003" TargetMode="External"/><Relationship Id="rId4" Type="http://schemas.openxmlformats.org/officeDocument/2006/relationships/image" Target="../media/image15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www.cup.uni-muenchen.de/ac/kluefers/homepage/L/kc1/literature/al_speciation_2006.pdf" TargetMode="External"/><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 Id="rId9" Type="http://schemas.openxmlformats.org/officeDocument/2006/relationships/image" Target="../media/image158.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descr="P1040003"/>
          <p:cNvPicPr>
            <a:picLocks noChangeAspect="1" noChangeArrowheads="1"/>
          </p:cNvPicPr>
          <p:nvPr/>
        </p:nvPicPr>
        <p:blipFill>
          <a:blip r:embed="rId3" cstate="print">
            <a:lum bright="18000"/>
          </a:blip>
          <a:srcRect b="33879"/>
          <a:stretch>
            <a:fillRect/>
          </a:stretch>
        </p:blipFill>
        <p:spPr bwMode="auto">
          <a:xfrm>
            <a:off x="5537916" y="3561889"/>
            <a:ext cx="3400024" cy="2239530"/>
          </a:xfrm>
          <a:prstGeom prst="rect">
            <a:avLst/>
          </a:prstGeom>
          <a:noFill/>
          <a:ln w="9525">
            <a:noFill/>
            <a:miter lim="800000"/>
            <a:headEnd/>
            <a:tailEnd/>
          </a:ln>
        </p:spPr>
      </p:pic>
      <p:sp>
        <p:nvSpPr>
          <p:cNvPr id="2051" name="Rectangle 3"/>
          <p:cNvSpPr>
            <a:spLocks noGrp="1" noChangeArrowheads="1"/>
          </p:cNvSpPr>
          <p:nvPr>
            <p:ph type="subTitle" idx="1"/>
          </p:nvPr>
        </p:nvSpPr>
        <p:spPr>
          <a:xfrm>
            <a:off x="1015666" y="3628622"/>
            <a:ext cx="3698002" cy="2128838"/>
          </a:xfrm>
        </p:spPr>
        <p:txBody>
          <a:bodyPr/>
          <a:lstStyle/>
          <a:p>
            <a:r>
              <a:rPr lang="en-US" sz="2800" dirty="0"/>
              <a:t>Aggregation</a:t>
            </a:r>
          </a:p>
          <a:p>
            <a:r>
              <a:rPr lang="en-US" sz="2800" dirty="0"/>
              <a:t>Intermolecular bonding</a:t>
            </a:r>
          </a:p>
          <a:p>
            <a:r>
              <a:rPr lang="en-US" sz="2800" dirty="0"/>
              <a:t>Mixing</a:t>
            </a:r>
          </a:p>
          <a:p>
            <a:r>
              <a:rPr lang="en-US" sz="2800" dirty="0"/>
              <a:t>Energy Dissipation</a:t>
            </a:r>
          </a:p>
          <a:p>
            <a:r>
              <a:rPr lang="en-US" sz="2800" dirty="0"/>
              <a:t>Shear and Diffusion</a:t>
            </a:r>
          </a:p>
        </p:txBody>
      </p:sp>
      <p:sp>
        <p:nvSpPr>
          <p:cNvPr id="2050" name="Rectangle 2"/>
          <p:cNvSpPr>
            <a:spLocks noGrp="1" noChangeArrowheads="1"/>
          </p:cNvSpPr>
          <p:nvPr>
            <p:ph type="ctrTitle" sz="quarter"/>
          </p:nvPr>
        </p:nvSpPr>
        <p:spPr>
          <a:xfrm>
            <a:off x="359229" y="1962150"/>
            <a:ext cx="8784771" cy="1470025"/>
          </a:xfrm>
        </p:spPr>
        <p:txBody>
          <a:bodyPr/>
          <a:lstStyle/>
          <a:p>
            <a:r>
              <a:rPr lang="en-US" sz="4000" dirty="0"/>
              <a:t>Coagulation and Rapid Mix: A search for a basis for rational design</a:t>
            </a:r>
          </a:p>
        </p:txBody>
      </p:sp>
      <p:sp>
        <p:nvSpPr>
          <p:cNvPr id="2052" name="Text Box 4"/>
          <p:cNvSpPr txBox="1">
            <a:spLocks noChangeArrowheads="1"/>
          </p:cNvSpPr>
          <p:nvPr/>
        </p:nvSpPr>
        <p:spPr bwMode="auto">
          <a:xfrm>
            <a:off x="1502779" y="481686"/>
            <a:ext cx="6006322" cy="646331"/>
          </a:xfrm>
          <a:prstGeom prst="rect">
            <a:avLst/>
          </a:prstGeom>
          <a:noFill/>
          <a:ln w="12700" algn="ctr">
            <a:noFill/>
            <a:miter lim="800000"/>
            <a:headEnd type="none" w="lg" len="med"/>
            <a:tailEnd type="none" w="lg" len="med"/>
          </a:ln>
          <a:effectLst/>
        </p:spPr>
        <p:txBody>
          <a:bodyPr wrap="square">
            <a:spAutoFit/>
          </a:bodyPr>
          <a:lstStyle/>
          <a:p>
            <a:pPr algn="ctr"/>
            <a:r>
              <a:rPr lang="en-US" sz="3600" dirty="0"/>
              <a:t>Sustainable Safe Water on Tap</a:t>
            </a:r>
          </a:p>
        </p:txBody>
      </p:sp>
      <p:grpSp>
        <p:nvGrpSpPr>
          <p:cNvPr id="7" name="Group 6"/>
          <p:cNvGrpSpPr/>
          <p:nvPr/>
        </p:nvGrpSpPr>
        <p:grpSpPr>
          <a:xfrm>
            <a:off x="7291449" y="-1104405"/>
            <a:ext cx="1852551" cy="2617416"/>
            <a:chOff x="223271" y="2189528"/>
            <a:chExt cx="3105674" cy="4341301"/>
          </a:xfrm>
        </p:grpSpPr>
        <p:pic>
          <p:nvPicPr>
            <p:cNvPr id="8" name="Picture 5"/>
            <p:cNvPicPr>
              <a:picLocks noChangeAspect="1" noChangeArrowheads="1"/>
            </p:cNvPicPr>
            <p:nvPr/>
          </p:nvPicPr>
          <p:blipFill>
            <a:blip r:embed="rId4" cstate="print">
              <a:clrChange>
                <a:clrFrom>
                  <a:srgbClr val="212830"/>
                </a:clrFrom>
                <a:clrTo>
                  <a:srgbClr val="212830">
                    <a:alpha val="0"/>
                  </a:srgbClr>
                </a:clrTo>
              </a:clrChange>
            </a:blip>
            <a:srcRect/>
            <a:stretch>
              <a:fillRect/>
            </a:stretch>
          </p:blipFill>
          <p:spPr bwMode="auto">
            <a:xfrm>
              <a:off x="223271" y="3767034"/>
              <a:ext cx="3105674" cy="2763795"/>
            </a:xfrm>
            <a:prstGeom prst="rect">
              <a:avLst/>
            </a:prstGeom>
            <a:noFill/>
            <a:ln w="9525">
              <a:noFill/>
              <a:miter lim="800000"/>
              <a:headEnd/>
              <a:tailEnd/>
            </a:ln>
          </p:spPr>
        </p:pic>
        <p:sp>
          <p:nvSpPr>
            <p:cNvPr id="9" name="Rectangle 8"/>
            <p:cNvSpPr/>
            <p:nvPr/>
          </p:nvSpPr>
          <p:spPr bwMode="auto">
            <a:xfrm>
              <a:off x="2197916" y="2189528"/>
              <a:ext cx="67112" cy="3271706"/>
            </a:xfrm>
            <a:prstGeom prst="rect">
              <a:avLst/>
            </a:prstGeom>
            <a:solidFill>
              <a:schemeClr val="accent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0" name="Picture 5"/>
            <p:cNvPicPr>
              <a:picLocks noChangeAspect="1" noChangeArrowheads="1"/>
            </p:cNvPicPr>
            <p:nvPr/>
          </p:nvPicPr>
          <p:blipFill>
            <a:blip r:embed="rId4" cstate="print">
              <a:clrChange>
                <a:clrFrom>
                  <a:srgbClr val="212830"/>
                </a:clrFrom>
                <a:clrTo>
                  <a:srgbClr val="212830">
                    <a:alpha val="0"/>
                  </a:srgbClr>
                </a:clrTo>
              </a:clrChange>
            </a:blip>
            <a:srcRect l="60566" r="31600" b="55445"/>
            <a:stretch>
              <a:fillRect/>
            </a:stretch>
          </p:blipFill>
          <p:spPr bwMode="auto">
            <a:xfrm>
              <a:off x="2114027" y="3760043"/>
              <a:ext cx="243279" cy="1231406"/>
            </a:xfrm>
            <a:prstGeom prst="rect">
              <a:avLst/>
            </a:prstGeom>
            <a:noFill/>
            <a:ln w="9525">
              <a:noFill/>
              <a:miter lim="800000"/>
              <a:headEnd/>
              <a:tailEnd/>
            </a:ln>
          </p:spPr>
        </p:pic>
      </p:grpSp>
      <p:grpSp>
        <p:nvGrpSpPr>
          <p:cNvPr id="4" name="Group 3"/>
          <p:cNvGrpSpPr/>
          <p:nvPr/>
        </p:nvGrpSpPr>
        <p:grpSpPr>
          <a:xfrm>
            <a:off x="6368432" y="1695647"/>
            <a:ext cx="1164101" cy="1289700"/>
            <a:chOff x="6368432" y="1695647"/>
            <a:chExt cx="1164101" cy="1289700"/>
          </a:xfrm>
        </p:grpSpPr>
        <p:sp>
          <p:nvSpPr>
            <p:cNvPr id="2" name="TextBox 1"/>
            <p:cNvSpPr txBox="1"/>
            <p:nvPr/>
          </p:nvSpPr>
          <p:spPr>
            <a:xfrm>
              <a:off x="6368432" y="1695647"/>
              <a:ext cx="1164101" cy="584775"/>
            </a:xfrm>
            <a:prstGeom prst="rect">
              <a:avLst/>
            </a:prstGeom>
            <a:noFill/>
          </p:spPr>
          <p:txBody>
            <a:bodyPr wrap="none" rtlCol="0">
              <a:spAutoFit/>
            </a:bodyPr>
            <a:lstStyle/>
            <a:p>
              <a:r>
                <a:rPr lang="en-US" sz="3200" b="1" dirty="0"/>
                <a:t>failed</a:t>
              </a:r>
            </a:p>
          </p:txBody>
        </p:sp>
        <p:sp>
          <p:nvSpPr>
            <p:cNvPr id="3" name="TextBox 2"/>
            <p:cNvSpPr txBox="1"/>
            <p:nvPr/>
          </p:nvSpPr>
          <p:spPr>
            <a:xfrm>
              <a:off x="6643686" y="2400572"/>
              <a:ext cx="423514" cy="584775"/>
            </a:xfrm>
            <a:prstGeom prst="rect">
              <a:avLst/>
            </a:prstGeom>
            <a:noFill/>
          </p:spPr>
          <p:txBody>
            <a:bodyPr wrap="none" rtlCol="0">
              <a:spAutoFit/>
            </a:bodyPr>
            <a:lstStyle/>
            <a:p>
              <a:r>
                <a:rPr lang="en-US" sz="3200" b="1" dirty="0"/>
                <a:t>^</a:t>
              </a:r>
            </a:p>
          </p:txBody>
        </p:sp>
      </p:grpSp>
      <p:sp>
        <p:nvSpPr>
          <p:cNvPr id="14" name="TextBox 13"/>
          <p:cNvSpPr txBox="1"/>
          <p:nvPr/>
        </p:nvSpPr>
        <p:spPr>
          <a:xfrm>
            <a:off x="5934023" y="1621505"/>
            <a:ext cx="2052165" cy="584775"/>
          </a:xfrm>
          <a:prstGeom prst="rect">
            <a:avLst/>
          </a:prstGeom>
          <a:solidFill>
            <a:schemeClr val="bg1"/>
          </a:solidFill>
        </p:spPr>
        <p:txBody>
          <a:bodyPr wrap="none" rtlCol="0">
            <a:spAutoFit/>
          </a:bodyPr>
          <a:lstStyle/>
          <a:p>
            <a:r>
              <a:rPr lang="en-US" sz="3200" b="1" dirty="0"/>
              <a:t>continuing</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800" y="1764030"/>
            <a:ext cx="7772400"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606586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4120861" y="6277700"/>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406974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420023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019724983"/>
              </p:ext>
            </p:extLst>
          </p:nvPr>
        </p:nvGraphicFramePr>
        <p:xfrm>
          <a:off x="697228" y="3530306"/>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696491" y="6441844"/>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2621902" y="5325455"/>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3" y="153785"/>
            <a:ext cx="8458200"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9398132" y="5737233"/>
            <a:ext cx="4572000" cy="1384995"/>
          </a:xfrm>
          <a:prstGeom prst="rect">
            <a:avLst/>
          </a:prstGeom>
        </p:spPr>
        <p:txBody>
          <a:bodyPr>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5176" name="Picture 8"/>
          <p:cNvPicPr>
            <a:picLocks noChangeAspect="1" noChangeArrowheads="1"/>
          </p:cNvPicPr>
          <p:nvPr/>
        </p:nvPicPr>
        <p:blipFill>
          <a:blip r:embed="rId5" cstate="print"/>
          <a:srcRect b="18274"/>
          <a:stretch>
            <a:fillRect/>
          </a:stretch>
        </p:blipFill>
        <p:spPr bwMode="auto">
          <a:xfrm>
            <a:off x="74008" y="1785205"/>
            <a:ext cx="5619750" cy="4756272"/>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Aluminum Solubility</a:t>
            </a:r>
          </a:p>
        </p:txBody>
      </p:sp>
      <p:cxnSp>
        <p:nvCxnSpPr>
          <p:cNvPr id="7" name="Straight Connector 6"/>
          <p:cNvCxnSpPr/>
          <p:nvPr/>
        </p:nvCxnSpPr>
        <p:spPr bwMode="auto">
          <a:xfrm rot="5400000" flipH="1" flipV="1">
            <a:off x="125150" y="4000500"/>
            <a:ext cx="4046220" cy="0"/>
          </a:xfrm>
          <a:prstGeom prst="line">
            <a:avLst/>
          </a:prstGeom>
          <a:noFill/>
          <a:ln w="12700" cap="flat" cmpd="sng" algn="ctr">
            <a:solidFill>
              <a:schemeClr val="tx1"/>
            </a:solidFill>
            <a:prstDash val="solid"/>
            <a:round/>
            <a:headEnd type="none" w="lg" len="med"/>
            <a:tailEnd type="none" w="lg" len="med"/>
          </a:ln>
          <a:effectLst/>
        </p:spPr>
      </p:cxnSp>
      <p:pic>
        <p:nvPicPr>
          <p:cNvPr id="775177" name="Picture 9"/>
          <p:cNvPicPr>
            <a:picLocks noChangeAspect="1" noChangeArrowheads="1"/>
          </p:cNvPicPr>
          <p:nvPr/>
        </p:nvPicPr>
        <p:blipFill>
          <a:blip r:embed="rId6" cstate="print"/>
          <a:srcRect l="8279" t="80920" r="48748"/>
          <a:stretch>
            <a:fillRect/>
          </a:stretch>
        </p:blipFill>
        <p:spPr bwMode="auto">
          <a:xfrm>
            <a:off x="5591914" y="1934307"/>
            <a:ext cx="2414953" cy="1110396"/>
          </a:xfrm>
          <a:prstGeom prst="rect">
            <a:avLst/>
          </a:prstGeom>
          <a:noFill/>
          <a:ln w="9525">
            <a:noFill/>
            <a:miter lim="800000"/>
            <a:headEnd/>
            <a:tailEnd/>
          </a:ln>
          <a:effectLst/>
        </p:spPr>
      </p:pic>
      <p:sp>
        <p:nvSpPr>
          <p:cNvPr id="8" name="TextBox 7"/>
          <p:cNvSpPr txBox="1"/>
          <p:nvPr/>
        </p:nvSpPr>
        <p:spPr>
          <a:xfrm>
            <a:off x="5890055" y="3534032"/>
            <a:ext cx="3253946" cy="2893100"/>
          </a:xfrm>
          <a:prstGeom prst="rect">
            <a:avLst/>
          </a:prstGeom>
          <a:noFill/>
        </p:spPr>
        <p:txBody>
          <a:bodyPr wrap="square" rtlCol="0">
            <a:spAutoFit/>
          </a:bodyPr>
          <a:lstStyle/>
          <a:p>
            <a:r>
              <a:rPr lang="en-US" dirty="0"/>
              <a:t>pH control is critical!</a:t>
            </a:r>
          </a:p>
          <a:p>
            <a:r>
              <a:rPr lang="en-US" dirty="0"/>
              <a:t>Coagulation fails at low pH and high pH because the coagulant becomes too soluble</a:t>
            </a:r>
          </a:p>
        </p:txBody>
      </p:sp>
      <p:pic>
        <p:nvPicPr>
          <p:cNvPr id="4" name="Picture 3">
            <a:extLst>
              <a:ext uri="{FF2B5EF4-FFF2-40B4-BE49-F238E27FC236}">
                <a16:creationId xmlns:a16="http://schemas.microsoft.com/office/drawing/2014/main" id="{82DD9A38-F575-4E57-BC3C-13F31B94E8B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5294" y="2736893"/>
            <a:ext cx="1177905" cy="307810"/>
          </a:xfrm>
          <a:prstGeom prst="rect">
            <a:avLst/>
          </a:prstGeom>
        </p:spPr>
      </p:pic>
      <p:pic>
        <p:nvPicPr>
          <p:cNvPr id="6" name="Picture 5">
            <a:extLst>
              <a:ext uri="{FF2B5EF4-FFF2-40B4-BE49-F238E27FC236}">
                <a16:creationId xmlns:a16="http://schemas.microsoft.com/office/drawing/2014/main" id="{1858BF57-ADE7-4B25-9D10-D954787A3C1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95880" y="2724703"/>
            <a:ext cx="1174857" cy="320000"/>
          </a:xfrm>
          <a:prstGeom prst="rect">
            <a:avLst/>
          </a:prstGeom>
        </p:spPr>
      </p:pic>
      <p:cxnSp>
        <p:nvCxnSpPr>
          <p:cNvPr id="5" name="Straight Arrow Connector 4"/>
          <p:cNvCxnSpPr/>
          <p:nvPr/>
        </p:nvCxnSpPr>
        <p:spPr>
          <a:xfrm flipH="1">
            <a:off x="871870" y="3044703"/>
            <a:ext cx="584790"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83309" y="3044703"/>
            <a:ext cx="379807" cy="48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p:txBody>
          <a:bodyPr/>
          <a:lstStyle/>
          <a:p>
            <a:r>
              <a:rPr lang="en-US" dirty="0"/>
              <a:t>On Rapid Mixing…</a:t>
            </a:r>
          </a:p>
        </p:txBody>
      </p:sp>
      <p:sp>
        <p:nvSpPr>
          <p:cNvPr id="505859" name="Rectangle 3"/>
          <p:cNvSpPr>
            <a:spLocks noGrp="1" noChangeArrowheads="1"/>
          </p:cNvSpPr>
          <p:nvPr>
            <p:ph idx="1"/>
          </p:nvPr>
        </p:nvSpPr>
        <p:spPr/>
        <p:txBody>
          <a:bodyPr/>
          <a:lstStyle/>
          <a:p>
            <a:pPr marL="0" indent="0">
              <a:buFont typeface="Wingdings" pitchFamily="2" charset="2"/>
              <a:buNone/>
            </a:pPr>
            <a:r>
              <a:rPr lang="en-US" sz="2800" dirty="0"/>
              <a:t>“In summary, little is known about rapid mix, </a:t>
            </a:r>
            <a:r>
              <a:rPr lang="en-US" sz="2800" b="1" dirty="0"/>
              <a:t>much less any sensitivity to scale</a:t>
            </a:r>
            <a:r>
              <a:rPr lang="en-US" sz="2800" dirty="0"/>
              <a:t>. However, the models and data reviewed suggest the need to be on the lookout for certain effects. From what is presently known, it can be speculated that since coagulant precipitation is sensitive to both micro- and macro-mixing, scale-up must consider not only energy dissipation rate, but also the reaction injection point and the contacting method.”</a:t>
            </a:r>
          </a:p>
        </p:txBody>
      </p:sp>
      <p:sp>
        <p:nvSpPr>
          <p:cNvPr id="505860" name="Text Box 4"/>
          <p:cNvSpPr txBox="1">
            <a:spLocks noChangeArrowheads="1"/>
          </p:cNvSpPr>
          <p:nvPr/>
        </p:nvSpPr>
        <p:spPr bwMode="auto">
          <a:xfrm>
            <a:off x="590550" y="6081713"/>
            <a:ext cx="8066088"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dirty="0"/>
              <a:t>Mixing in Coagulation and Flocculation 1991 page 292</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4" name="Rectangle 10"/>
          <p:cNvSpPr>
            <a:spLocks noGrp="1" noChangeArrowheads="1"/>
          </p:cNvSpPr>
          <p:nvPr>
            <p:ph type="title"/>
          </p:nvPr>
        </p:nvSpPr>
        <p:spPr/>
        <p:txBody>
          <a:bodyPr/>
          <a:lstStyle/>
          <a:p>
            <a:r>
              <a:rPr lang="en-US" dirty="0"/>
              <a:t>Traditional rapid mix units</a:t>
            </a:r>
          </a:p>
        </p:txBody>
      </p:sp>
      <p:sp>
        <p:nvSpPr>
          <p:cNvPr id="185355" name="Rectangle 11"/>
          <p:cNvSpPr>
            <a:spLocks noGrp="1" noChangeArrowheads="1"/>
          </p:cNvSpPr>
          <p:nvPr>
            <p:ph idx="1"/>
          </p:nvPr>
        </p:nvSpPr>
        <p:spPr>
          <a:xfrm>
            <a:off x="685800" y="1981200"/>
            <a:ext cx="3289300" cy="4114800"/>
          </a:xfrm>
        </p:spPr>
        <p:txBody>
          <a:bodyPr/>
          <a:lstStyle/>
          <a:p>
            <a:r>
              <a:rPr lang="en-US" dirty="0" err="1"/>
              <a:t>Backmix</a:t>
            </a:r>
            <a:r>
              <a:rPr lang="en-US" dirty="0"/>
              <a:t> mechanical reactors</a:t>
            </a:r>
          </a:p>
          <a:p>
            <a:r>
              <a:rPr lang="en-US" dirty="0"/>
              <a:t>In-line blenders</a:t>
            </a:r>
          </a:p>
          <a:p>
            <a:r>
              <a:rPr lang="en-US" dirty="0"/>
              <a:t>Hydraulic Jump</a:t>
            </a:r>
          </a:p>
          <a:p>
            <a:r>
              <a:rPr lang="en-US" dirty="0"/>
              <a:t>In-line static mixers</a:t>
            </a:r>
          </a:p>
          <a:p>
            <a:endParaRPr lang="en-US" dirty="0"/>
          </a:p>
        </p:txBody>
      </p:sp>
      <p:grpSp>
        <p:nvGrpSpPr>
          <p:cNvPr id="185357" name="Group 13"/>
          <p:cNvGrpSpPr>
            <a:grpSpLocks/>
          </p:cNvGrpSpPr>
          <p:nvPr/>
        </p:nvGrpSpPr>
        <p:grpSpPr bwMode="auto">
          <a:xfrm>
            <a:off x="9310688" y="3059113"/>
            <a:ext cx="5321300" cy="2571750"/>
            <a:chOff x="758" y="3854"/>
            <a:chExt cx="3352" cy="1620"/>
          </a:xfrm>
        </p:grpSpPr>
        <p:pic>
          <p:nvPicPr>
            <p:cNvPr id="185349" name="Picture 5" descr="pipeli1"/>
            <p:cNvPicPr>
              <a:picLocks noChangeAspect="1" noChangeArrowheads="1"/>
            </p:cNvPicPr>
            <p:nvPr/>
          </p:nvPicPr>
          <p:blipFill>
            <a:blip r:embed="rId3" cstate="print"/>
            <a:srcRect/>
            <a:stretch>
              <a:fillRect/>
            </a:stretch>
          </p:blipFill>
          <p:spPr bwMode="auto">
            <a:xfrm>
              <a:off x="1651" y="3854"/>
              <a:ext cx="1146" cy="1620"/>
            </a:xfrm>
            <a:prstGeom prst="rect">
              <a:avLst/>
            </a:prstGeom>
            <a:noFill/>
          </p:spPr>
        </p:pic>
        <p:pic>
          <p:nvPicPr>
            <p:cNvPr id="185350" name="Picture 6" descr="pipeli2"/>
            <p:cNvPicPr>
              <a:picLocks noChangeAspect="1" noChangeArrowheads="1"/>
            </p:cNvPicPr>
            <p:nvPr/>
          </p:nvPicPr>
          <p:blipFill>
            <a:blip r:embed="rId4" cstate="print"/>
            <a:srcRect/>
            <a:stretch>
              <a:fillRect/>
            </a:stretch>
          </p:blipFill>
          <p:spPr bwMode="auto">
            <a:xfrm>
              <a:off x="2802" y="4068"/>
              <a:ext cx="1308" cy="1320"/>
            </a:xfrm>
            <a:prstGeom prst="rect">
              <a:avLst/>
            </a:prstGeom>
            <a:noFill/>
          </p:spPr>
        </p:pic>
        <p:pic>
          <p:nvPicPr>
            <p:cNvPr id="185351" name="Picture 7" descr="LineBlender"/>
            <p:cNvPicPr>
              <a:picLocks noChangeAspect="1" noChangeArrowheads="1"/>
            </p:cNvPicPr>
            <p:nvPr/>
          </p:nvPicPr>
          <p:blipFill>
            <a:blip r:embed="rId5" cstate="print"/>
            <a:srcRect/>
            <a:stretch>
              <a:fillRect/>
            </a:stretch>
          </p:blipFill>
          <p:spPr bwMode="auto">
            <a:xfrm>
              <a:off x="758" y="3863"/>
              <a:ext cx="900" cy="1602"/>
            </a:xfrm>
            <a:prstGeom prst="rect">
              <a:avLst/>
            </a:prstGeom>
            <a:noFill/>
          </p:spPr>
        </p:pic>
      </p:grpSp>
      <p:pic>
        <p:nvPicPr>
          <p:cNvPr id="185356" name="Picture 12"/>
          <p:cNvPicPr>
            <a:picLocks noChangeAspect="1" noChangeArrowheads="1"/>
          </p:cNvPicPr>
          <p:nvPr/>
        </p:nvPicPr>
        <p:blipFill>
          <a:blip r:embed="rId6" cstate="print"/>
          <a:srcRect l="1250" t="24001" r="38333" b="444"/>
          <a:stretch>
            <a:fillRect/>
          </a:stretch>
        </p:blipFill>
        <p:spPr bwMode="auto">
          <a:xfrm>
            <a:off x="9263063" y="1803400"/>
            <a:ext cx="5418137" cy="5081588"/>
          </a:xfrm>
          <a:prstGeom prst="rect">
            <a:avLst/>
          </a:prstGeom>
          <a:noFill/>
          <a:ln w="12700">
            <a:noFill/>
            <a:miter lim="800000"/>
            <a:headEnd type="none" w="lg" len="med"/>
            <a:tailEnd type="none" w="lg" len="med"/>
          </a:ln>
          <a:effectLst/>
        </p:spPr>
      </p:pic>
      <p:pic>
        <p:nvPicPr>
          <p:cNvPr id="185358" name="Picture 14" descr="P1040003"/>
          <p:cNvPicPr>
            <a:picLocks noChangeAspect="1" noChangeArrowheads="1"/>
          </p:cNvPicPr>
          <p:nvPr/>
        </p:nvPicPr>
        <p:blipFill>
          <a:blip r:embed="rId7" cstate="print">
            <a:lum bright="18000"/>
          </a:blip>
          <a:srcRect/>
          <a:stretch>
            <a:fillRect/>
          </a:stretch>
        </p:blipFill>
        <p:spPr bwMode="auto">
          <a:xfrm>
            <a:off x="9432925" y="1814513"/>
            <a:ext cx="5080000" cy="5059362"/>
          </a:xfrm>
          <a:prstGeom prst="rect">
            <a:avLst/>
          </a:prstGeom>
          <a:noFill/>
        </p:spPr>
      </p:pic>
      <p:grpSp>
        <p:nvGrpSpPr>
          <p:cNvPr id="185362" name="Group 18"/>
          <p:cNvGrpSpPr>
            <a:grpSpLocks/>
          </p:cNvGrpSpPr>
          <p:nvPr/>
        </p:nvGrpSpPr>
        <p:grpSpPr bwMode="auto">
          <a:xfrm>
            <a:off x="10509250" y="2420938"/>
            <a:ext cx="2927350" cy="3848100"/>
            <a:chOff x="3468" y="1024"/>
            <a:chExt cx="1844" cy="2424"/>
          </a:xfrm>
        </p:grpSpPr>
        <p:pic>
          <p:nvPicPr>
            <p:cNvPr id="185360" name="Picture 16" descr="sanmix1"/>
            <p:cNvPicPr>
              <a:picLocks noChangeAspect="1" noChangeArrowheads="1"/>
            </p:cNvPicPr>
            <p:nvPr/>
          </p:nvPicPr>
          <p:blipFill>
            <a:blip r:embed="rId8" cstate="print"/>
            <a:srcRect/>
            <a:stretch>
              <a:fillRect/>
            </a:stretch>
          </p:blipFill>
          <p:spPr bwMode="auto">
            <a:xfrm>
              <a:off x="3468" y="1818"/>
              <a:ext cx="1370" cy="874"/>
            </a:xfrm>
            <a:prstGeom prst="rect">
              <a:avLst/>
            </a:prstGeom>
            <a:noFill/>
          </p:spPr>
        </p:pic>
        <p:pic>
          <p:nvPicPr>
            <p:cNvPr id="185361" name="Picture 17" descr="La34_240"/>
            <p:cNvPicPr>
              <a:picLocks noChangeAspect="1" noChangeArrowheads="1"/>
            </p:cNvPicPr>
            <p:nvPr/>
          </p:nvPicPr>
          <p:blipFill>
            <a:blip r:embed="rId9" cstate="print"/>
            <a:srcRect/>
            <a:stretch>
              <a:fillRect/>
            </a:stretch>
          </p:blipFill>
          <p:spPr bwMode="auto">
            <a:xfrm>
              <a:off x="4944" y="1024"/>
              <a:ext cx="368" cy="2424"/>
            </a:xfrm>
            <a:prstGeom prst="rect">
              <a:avLst/>
            </a:prstGeom>
            <a:noFill/>
          </p:spPr>
        </p:pic>
      </p:grpSp>
      <p:pic>
        <p:nvPicPr>
          <p:cNvPr id="185363" name="Picture 19"/>
          <p:cNvPicPr>
            <a:picLocks noChangeAspect="1" noChangeArrowheads="1"/>
          </p:cNvPicPr>
          <p:nvPr/>
        </p:nvPicPr>
        <p:blipFill>
          <a:blip r:embed="rId10" cstate="print"/>
          <a:srcRect/>
          <a:stretch>
            <a:fillRect/>
          </a:stretch>
        </p:blipFill>
        <p:spPr bwMode="auto">
          <a:xfrm>
            <a:off x="9344025" y="2320925"/>
            <a:ext cx="5257800" cy="4049713"/>
          </a:xfrm>
          <a:prstGeom prst="rect">
            <a:avLst/>
          </a:prstGeom>
          <a:noFill/>
          <a:ln w="12700" algn="ctr">
            <a:noFill/>
            <a:miter lim="800000"/>
            <a:headEnd type="none" w="lg" len="med"/>
            <a:tailEnd type="none" w="lg" len="med"/>
          </a:ln>
          <a:effectLst/>
        </p:spPr>
      </p:pic>
      <p:grpSp>
        <p:nvGrpSpPr>
          <p:cNvPr id="185378" name="Group 34"/>
          <p:cNvGrpSpPr>
            <a:grpSpLocks/>
          </p:cNvGrpSpPr>
          <p:nvPr/>
        </p:nvGrpSpPr>
        <p:grpSpPr bwMode="auto">
          <a:xfrm>
            <a:off x="2476500" y="1916113"/>
            <a:ext cx="6667500" cy="4408487"/>
            <a:chOff x="1560" y="1207"/>
            <a:chExt cx="4200" cy="2777"/>
          </a:xfrm>
        </p:grpSpPr>
        <p:pic>
          <p:nvPicPr>
            <p:cNvPr id="185366" name="Picture 22" descr="sanmix1"/>
            <p:cNvPicPr>
              <a:picLocks noChangeAspect="1" noChangeArrowheads="1"/>
            </p:cNvPicPr>
            <p:nvPr/>
          </p:nvPicPr>
          <p:blipFill>
            <a:blip r:embed="rId8" cstate="print"/>
            <a:srcRect/>
            <a:stretch>
              <a:fillRect/>
            </a:stretch>
          </p:blipFill>
          <p:spPr bwMode="auto">
            <a:xfrm>
              <a:off x="2208" y="3110"/>
              <a:ext cx="1370" cy="874"/>
            </a:xfrm>
            <a:prstGeom prst="rect">
              <a:avLst/>
            </a:prstGeom>
            <a:noFill/>
          </p:spPr>
        </p:pic>
        <p:pic>
          <p:nvPicPr>
            <p:cNvPr id="185368" name="Picture 24"/>
            <p:cNvPicPr>
              <a:picLocks noChangeAspect="1" noChangeArrowheads="1"/>
            </p:cNvPicPr>
            <p:nvPr/>
          </p:nvPicPr>
          <p:blipFill>
            <a:blip r:embed="rId11" cstate="print"/>
            <a:srcRect l="1250" t="24001" r="38333" b="444"/>
            <a:stretch>
              <a:fillRect/>
            </a:stretch>
          </p:blipFill>
          <p:spPr bwMode="auto">
            <a:xfrm>
              <a:off x="2268" y="1207"/>
              <a:ext cx="1085" cy="1018"/>
            </a:xfrm>
            <a:prstGeom prst="rect">
              <a:avLst/>
            </a:prstGeom>
            <a:noFill/>
            <a:ln w="12700">
              <a:noFill/>
              <a:miter lim="800000"/>
              <a:headEnd type="none" w="lg" len="med"/>
              <a:tailEnd type="none" w="lg" len="med"/>
            </a:ln>
            <a:effectLst/>
          </p:spPr>
        </p:pic>
        <p:pic>
          <p:nvPicPr>
            <p:cNvPr id="185370" name="Picture 26" descr="pipeli1"/>
            <p:cNvPicPr>
              <a:picLocks noChangeAspect="1" noChangeArrowheads="1"/>
            </p:cNvPicPr>
            <p:nvPr/>
          </p:nvPicPr>
          <p:blipFill>
            <a:blip r:embed="rId3" cstate="print"/>
            <a:srcRect/>
            <a:stretch>
              <a:fillRect/>
            </a:stretch>
          </p:blipFill>
          <p:spPr bwMode="auto">
            <a:xfrm>
              <a:off x="3551" y="1779"/>
              <a:ext cx="690" cy="975"/>
            </a:xfrm>
            <a:prstGeom prst="rect">
              <a:avLst/>
            </a:prstGeom>
            <a:noFill/>
          </p:spPr>
        </p:pic>
        <p:pic>
          <p:nvPicPr>
            <p:cNvPr id="185373" name="Picture 29" descr="P1040003"/>
            <p:cNvPicPr>
              <a:picLocks noChangeAspect="1" noChangeArrowheads="1"/>
            </p:cNvPicPr>
            <p:nvPr/>
          </p:nvPicPr>
          <p:blipFill>
            <a:blip r:embed="rId7" cstate="print">
              <a:lum bright="18000"/>
            </a:blip>
            <a:srcRect/>
            <a:stretch>
              <a:fillRect/>
            </a:stretch>
          </p:blipFill>
          <p:spPr bwMode="auto">
            <a:xfrm>
              <a:off x="4584" y="2294"/>
              <a:ext cx="1176" cy="1171"/>
            </a:xfrm>
            <a:prstGeom prst="rect">
              <a:avLst/>
            </a:prstGeom>
            <a:noFill/>
          </p:spPr>
        </p:pic>
        <p:sp>
          <p:nvSpPr>
            <p:cNvPr id="185374" name="Line 30"/>
            <p:cNvSpPr>
              <a:spLocks noChangeShapeType="1"/>
            </p:cNvSpPr>
            <p:nvPr/>
          </p:nvSpPr>
          <p:spPr bwMode="auto">
            <a:xfrm>
              <a:off x="1848" y="1488"/>
              <a:ext cx="288"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5" name="Line 31"/>
            <p:cNvSpPr>
              <a:spLocks noChangeShapeType="1"/>
            </p:cNvSpPr>
            <p:nvPr/>
          </p:nvSpPr>
          <p:spPr bwMode="auto">
            <a:xfrm>
              <a:off x="2424" y="2448"/>
              <a:ext cx="103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6" name="Line 32"/>
            <p:cNvSpPr>
              <a:spLocks noChangeShapeType="1"/>
            </p:cNvSpPr>
            <p:nvPr/>
          </p:nvSpPr>
          <p:spPr bwMode="auto">
            <a:xfrm>
              <a:off x="2424" y="2808"/>
              <a:ext cx="2112"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sp>
          <p:nvSpPr>
            <p:cNvPr id="185377" name="Line 33"/>
            <p:cNvSpPr>
              <a:spLocks noChangeShapeType="1"/>
            </p:cNvSpPr>
            <p:nvPr/>
          </p:nvSpPr>
          <p:spPr bwMode="auto">
            <a:xfrm>
              <a:off x="1560" y="3456"/>
              <a:ext cx="456" cy="0"/>
            </a:xfrm>
            <a:prstGeom prst="line">
              <a:avLst/>
            </a:prstGeom>
            <a:noFill/>
            <a:ln w="12700">
              <a:solidFill>
                <a:schemeClr val="bg2"/>
              </a:solidFill>
              <a:round/>
              <a:headEnd type="none" w="lg" len="med"/>
              <a:tailEnd type="triangle" w="lg" len="med"/>
            </a:ln>
            <a:effectLst/>
          </p:spPr>
          <p:txBody>
            <a:bodyPr>
              <a:spAutoFit/>
            </a:bodyPr>
            <a:lstStyle/>
            <a:p>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53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0" end="0"/>
                                            </p:txEl>
                                          </p:spTgt>
                                        </p:tgtEl>
                                        <p:attrNameLst>
                                          <p:attrName>ppt_c</p:attrName>
                                        </p:attrNameLst>
                                      </p:cBhvr>
                                      <p:to>
                                        <a:schemeClr val="hlink"/>
                                      </p:to>
                                    </p:animClr>
                                  </p:subTnLst>
                                </p:cTn>
                              </p:par>
                              <p:par>
                                <p:cTn id="7" presetID="35" presetClass="path" presetSubtype="0" accel="50000" decel="50000" fill="hold" nodeType="withEffect">
                                  <p:stCondLst>
                                    <p:cond delay="0"/>
                                  </p:stCondLst>
                                  <p:childTnLst>
                                    <p:animMotion origin="layout" path="M 2.77778E-6 2.59259E-6 L -0.62084 2.59259E-6 " pathEditMode="relative" rAng="0" ptsTypes="AA">
                                      <p:cBhvr>
                                        <p:cTn id="8" dur="2000" fill="hold"/>
                                        <p:tgtEl>
                                          <p:spTgt spid="185356"/>
                                        </p:tgtEl>
                                        <p:attrNameLst>
                                          <p:attrName>ppt_x</p:attrName>
                                          <p:attrName>ppt_y</p:attrName>
                                        </p:attrNameLst>
                                      </p:cBhvr>
                                      <p:rCtr x="-310" y="0"/>
                                    </p:animMotion>
                                  </p:childTnLst>
                                </p:cTn>
                              </p:par>
                              <p:par>
                                <p:cTn id="9" presetID="1" presetClass="entr" presetSubtype="0" fill="hold" nodeType="withEffect">
                                  <p:stCondLst>
                                    <p:cond delay="0"/>
                                  </p:stCondLst>
                                  <p:childTnLst>
                                    <p:set>
                                      <p:cBhvr>
                                        <p:cTn id="10" dur="1" fill="hold">
                                          <p:stCondLst>
                                            <p:cond delay="0"/>
                                          </p:stCondLst>
                                        </p:cTn>
                                        <p:tgtEl>
                                          <p:spTgt spid="1853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53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1" end="1"/>
                                            </p:txEl>
                                          </p:spTgt>
                                        </p:tgtEl>
                                        <p:attrNameLst>
                                          <p:attrName>ppt_c</p:attrName>
                                        </p:attrNameLst>
                                      </p:cBhvr>
                                      <p:to>
                                        <a:schemeClr val="hlink"/>
                                      </p:to>
                                    </p:animClr>
                                  </p:subTnLst>
                                </p:cTn>
                              </p:par>
                              <p:par>
                                <p:cTn id="15" presetID="1" presetClass="exit" presetSubtype="0" fill="hold" nodeType="withEffect">
                                  <p:stCondLst>
                                    <p:cond delay="0"/>
                                  </p:stCondLst>
                                  <p:childTnLst>
                                    <p:set>
                                      <p:cBhvr>
                                        <p:cTn id="16" dur="1" fill="hold">
                                          <p:stCondLst>
                                            <p:cond delay="0"/>
                                          </p:stCondLst>
                                        </p:cTn>
                                        <p:tgtEl>
                                          <p:spTgt spid="185356"/>
                                        </p:tgtEl>
                                        <p:attrNameLst>
                                          <p:attrName>style.visibility</p:attrName>
                                        </p:attrNameLst>
                                      </p:cBhvr>
                                      <p:to>
                                        <p:strVal val="hidden"/>
                                      </p:to>
                                    </p:set>
                                  </p:childTnLst>
                                </p:cTn>
                              </p:par>
                              <p:par>
                                <p:cTn id="17" presetID="35" presetClass="path" presetSubtype="0" accel="50000" decel="50000" fill="hold" nodeType="withEffect">
                                  <p:stCondLst>
                                    <p:cond delay="0"/>
                                  </p:stCondLst>
                                  <p:childTnLst>
                                    <p:animMotion origin="layout" path="M -8.33333E-7 1.11111E-6 L -0.61667 1.11111E-6 " pathEditMode="relative" rAng="0" ptsTypes="AA">
                                      <p:cBhvr>
                                        <p:cTn id="18" dur="2000" fill="hold"/>
                                        <p:tgtEl>
                                          <p:spTgt spid="185357"/>
                                        </p:tgtEl>
                                        <p:attrNameLst>
                                          <p:attrName>ppt_x</p:attrName>
                                          <p:attrName>ppt_y</p:attrName>
                                        </p:attrNameLst>
                                      </p:cBhvr>
                                      <p:rCtr x="-308" y="0"/>
                                    </p:animMotion>
                                  </p:childTnLst>
                                </p:cTn>
                              </p:par>
                              <p:par>
                                <p:cTn id="19" presetID="1" presetClass="entr" presetSubtype="0" fill="hold" nodeType="withEffect">
                                  <p:stCondLst>
                                    <p:cond delay="0"/>
                                  </p:stCondLst>
                                  <p:childTnLst>
                                    <p:set>
                                      <p:cBhvr>
                                        <p:cTn id="20" dur="1" fill="hold">
                                          <p:stCondLst>
                                            <p:cond delay="0"/>
                                          </p:stCondLst>
                                        </p:cTn>
                                        <p:tgtEl>
                                          <p:spTgt spid="185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53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2" end="2"/>
                                            </p:txEl>
                                          </p:spTgt>
                                        </p:tgtEl>
                                        <p:attrNameLst>
                                          <p:attrName>ppt_c</p:attrName>
                                        </p:attrNameLst>
                                      </p:cBhvr>
                                      <p:to>
                                        <a:schemeClr val="hlink"/>
                                      </p:to>
                                    </p:animClr>
                                  </p:subTnLst>
                                </p:cTn>
                              </p:par>
                              <p:par>
                                <p:cTn id="25" presetID="1" presetClass="exit" presetSubtype="0" fill="hold" nodeType="withEffect">
                                  <p:stCondLst>
                                    <p:cond delay="0"/>
                                  </p:stCondLst>
                                  <p:childTnLst>
                                    <p:set>
                                      <p:cBhvr>
                                        <p:cTn id="26" dur="1" fill="hold">
                                          <p:stCondLst>
                                            <p:cond delay="0"/>
                                          </p:stCondLst>
                                        </p:cTn>
                                        <p:tgtEl>
                                          <p:spTgt spid="185357"/>
                                        </p:tgtEl>
                                        <p:attrNameLst>
                                          <p:attrName>style.visibility</p:attrName>
                                        </p:attrNameLst>
                                      </p:cBhvr>
                                      <p:to>
                                        <p:strVal val="hidden"/>
                                      </p:to>
                                    </p:set>
                                  </p:childTnLst>
                                </p:cTn>
                              </p:par>
                              <p:par>
                                <p:cTn id="27" presetID="35" presetClass="path" presetSubtype="0" accel="50000" decel="50000" fill="hold" nodeType="withEffect">
                                  <p:stCondLst>
                                    <p:cond delay="0"/>
                                  </p:stCondLst>
                                  <p:childTnLst>
                                    <p:animMotion origin="layout" path="M 2.77778E-6 2.59259E-6 L -0.62084 2.59259E-6 " pathEditMode="relative" rAng="0" ptsTypes="AA">
                                      <p:cBhvr>
                                        <p:cTn id="28" dur="2000" fill="hold"/>
                                        <p:tgtEl>
                                          <p:spTgt spid="185358"/>
                                        </p:tgtEl>
                                        <p:attrNameLst>
                                          <p:attrName>ppt_x</p:attrName>
                                          <p:attrName>ppt_y</p:attrName>
                                        </p:attrNameLst>
                                      </p:cBhvr>
                                      <p:rCtr x="-310" y="0"/>
                                    </p:animMotion>
                                  </p:childTnLst>
                                </p:cTn>
                              </p:par>
                              <p:par>
                                <p:cTn id="29" presetID="1" presetClass="entr" presetSubtype="0" fill="hold" nodeType="withEffect">
                                  <p:stCondLst>
                                    <p:cond delay="0"/>
                                  </p:stCondLst>
                                  <p:childTnLst>
                                    <p:set>
                                      <p:cBhvr>
                                        <p:cTn id="30" dur="1" fill="hold">
                                          <p:stCondLst>
                                            <p:cond delay="0"/>
                                          </p:stCondLst>
                                        </p:cTn>
                                        <p:tgtEl>
                                          <p:spTgt spid="1853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53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85355">
                                            <p:txEl>
                                              <p:pRg st="3" end="3"/>
                                            </p:txEl>
                                          </p:spTgt>
                                        </p:tgtEl>
                                        <p:attrNameLst>
                                          <p:attrName>ppt_c</p:attrName>
                                        </p:attrNameLst>
                                      </p:cBhvr>
                                      <p:to>
                                        <a:schemeClr val="hlink"/>
                                      </p:to>
                                    </p:animClr>
                                  </p:subTnLst>
                                </p:cTn>
                              </p:par>
                              <p:par>
                                <p:cTn id="35" presetID="1" presetClass="exit" presetSubtype="0" fill="hold" nodeType="withEffect">
                                  <p:stCondLst>
                                    <p:cond delay="0"/>
                                  </p:stCondLst>
                                  <p:childTnLst>
                                    <p:set>
                                      <p:cBhvr>
                                        <p:cTn id="36" dur="1" fill="hold">
                                          <p:stCondLst>
                                            <p:cond delay="0"/>
                                          </p:stCondLst>
                                        </p:cTn>
                                        <p:tgtEl>
                                          <p:spTgt spid="185358"/>
                                        </p:tgtEl>
                                        <p:attrNameLst>
                                          <p:attrName>style.visibility</p:attrName>
                                        </p:attrNameLst>
                                      </p:cBhvr>
                                      <p:to>
                                        <p:strVal val="hidden"/>
                                      </p:to>
                                    </p:set>
                                  </p:childTnLst>
                                </p:cTn>
                              </p:par>
                              <p:par>
                                <p:cTn id="37" presetID="35" presetClass="path" presetSubtype="0" accel="50000" decel="50000" fill="hold" nodeType="withEffect">
                                  <p:stCondLst>
                                    <p:cond delay="0"/>
                                  </p:stCondLst>
                                  <p:childTnLst>
                                    <p:animMotion origin="layout" path="M -0.00868 -4.44444E-6 L -0.62952 -4.44444E-6 " pathEditMode="relative" rAng="0" ptsTypes="AA">
                                      <p:cBhvr>
                                        <p:cTn id="38" dur="2000" fill="hold"/>
                                        <p:tgtEl>
                                          <p:spTgt spid="185362"/>
                                        </p:tgtEl>
                                        <p:attrNameLst>
                                          <p:attrName>ppt_x</p:attrName>
                                          <p:attrName>ppt_y</p:attrName>
                                        </p:attrNameLst>
                                      </p:cBhvr>
                                      <p:rCtr x="-310" y="0"/>
                                    </p:animMotion>
                                  </p:childTnLst>
                                </p:cTn>
                              </p:par>
                              <p:par>
                                <p:cTn id="39" presetID="1" presetClass="entr" presetSubtype="0" fill="hold" nodeType="withEffect">
                                  <p:stCondLst>
                                    <p:cond delay="0"/>
                                  </p:stCondLst>
                                  <p:childTnLst>
                                    <p:set>
                                      <p:cBhvr>
                                        <p:cTn id="40" dur="1" fill="hold">
                                          <p:stCondLst>
                                            <p:cond delay="0"/>
                                          </p:stCondLst>
                                        </p:cTn>
                                        <p:tgtEl>
                                          <p:spTgt spid="1853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5363"/>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185362"/>
                                        </p:tgtEl>
                                        <p:attrNameLst>
                                          <p:attrName>style.visibility</p:attrName>
                                        </p:attrNameLst>
                                      </p:cBhvr>
                                      <p:to>
                                        <p:strVal val="hidden"/>
                                      </p:to>
                                    </p:set>
                                  </p:childTnLst>
                                </p:cTn>
                              </p:par>
                              <p:par>
                                <p:cTn id="47" presetID="35" presetClass="path" presetSubtype="0" accel="50000" decel="50000" fill="hold" nodeType="withEffect">
                                  <p:stCondLst>
                                    <p:cond delay="0"/>
                                  </p:stCondLst>
                                  <p:childTnLst>
                                    <p:animMotion origin="layout" path="M -3.33333E-6 -1.85185E-6 L -0.625 -1.85185E-6 " pathEditMode="relative" rAng="0" ptsTypes="AA">
                                      <p:cBhvr>
                                        <p:cTn id="48" dur="2000" fill="hold"/>
                                        <p:tgtEl>
                                          <p:spTgt spid="185363"/>
                                        </p:tgtEl>
                                        <p:attrNameLst>
                                          <p:attrName>ppt_x</p:attrName>
                                          <p:attrName>ppt_y</p:attrName>
                                        </p:attrNameLst>
                                      </p:cBhvr>
                                      <p:rCtr x="-313" y="0"/>
                                    </p:animMotion>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85363"/>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85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5"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a:t>
            </a:r>
          </a:p>
        </p:txBody>
      </p:sp>
      <p:sp>
        <p:nvSpPr>
          <p:cNvPr id="3" name="Content Placeholder 2"/>
          <p:cNvSpPr>
            <a:spLocks noGrp="1"/>
          </p:cNvSpPr>
          <p:nvPr>
            <p:ph idx="1"/>
          </p:nvPr>
        </p:nvSpPr>
        <p:spPr/>
        <p:txBody>
          <a:bodyPr/>
          <a:lstStyle/>
          <a:p>
            <a:r>
              <a:rPr lang="en-US" sz="2800" dirty="0"/>
              <a:t>Conventional design is based on the use of G (velocity gradient) as a design parameter. </a:t>
            </a:r>
          </a:p>
          <a:p>
            <a:r>
              <a:rPr lang="en-US" sz="2800" dirty="0"/>
              <a:t>We don’t know what the design objective is for rapid mix and thus it isn’t clear what parameter matters</a:t>
            </a:r>
          </a:p>
          <a:p>
            <a:pPr marL="342900" lvl="1" indent="-342900"/>
            <a:r>
              <a:rPr lang="en-US" sz="2000" dirty="0"/>
              <a:t>“…a high degree of turbulence leads to more efficient chemical use for destabilization by adsorption and charge neutralization, whereas destabilization by precipitation is less sensitive to the mixing conditions.”  (Water Quality Engineering – Benjamin and Lawler, 2013)</a:t>
            </a:r>
          </a:p>
          <a:p>
            <a:r>
              <a:rPr lang="en-US" sz="2800" dirty="0"/>
              <a:t>In drinking water treatment the coagulant dosages are almost always higher than the solubility limit; perhaps rapid mix isn’t important</a:t>
            </a:r>
          </a:p>
        </p:txBody>
      </p:sp>
      <p:pic>
        <p:nvPicPr>
          <p:cNvPr id="6" name="Picture 5">
            <a:extLst>
              <a:ext uri="{FF2B5EF4-FFF2-40B4-BE49-F238E27FC236}">
                <a16:creationId xmlns:a16="http://schemas.microsoft.com/office/drawing/2014/main" id="{3FF20E3C-6820-4AF5-960A-0CEBCF0F06E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812012" y="1964235"/>
            <a:ext cx="978286" cy="60800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height, and G</a:t>
            </a:r>
          </a:p>
        </p:txBody>
      </p:sp>
      <p:sp>
        <p:nvSpPr>
          <p:cNvPr id="12" name="TextBox 11"/>
          <p:cNvSpPr txBox="1"/>
          <p:nvPr/>
        </p:nvSpPr>
        <p:spPr>
          <a:xfrm>
            <a:off x="3211830" y="2080260"/>
            <a:ext cx="5540299" cy="523220"/>
          </a:xfrm>
          <a:prstGeom prst="rect">
            <a:avLst/>
          </a:prstGeom>
          <a:noFill/>
        </p:spPr>
        <p:txBody>
          <a:bodyPr wrap="none" rtlCol="0">
            <a:spAutoFit/>
          </a:bodyPr>
          <a:lstStyle/>
          <a:p>
            <a:r>
              <a:rPr lang="en-US" dirty="0"/>
              <a:t>“velocity gradient” caused by mixing</a:t>
            </a:r>
          </a:p>
        </p:txBody>
      </p:sp>
      <p:sp>
        <p:nvSpPr>
          <p:cNvPr id="13" name="TextBox 12"/>
          <p:cNvSpPr txBox="1"/>
          <p:nvPr/>
        </p:nvSpPr>
        <p:spPr>
          <a:xfrm>
            <a:off x="3440430" y="2777490"/>
            <a:ext cx="2464136" cy="523220"/>
          </a:xfrm>
          <a:prstGeom prst="rect">
            <a:avLst/>
          </a:prstGeom>
          <a:noFill/>
        </p:spPr>
        <p:txBody>
          <a:bodyPr wrap="none" rtlCol="0">
            <a:spAutoFit/>
          </a:bodyPr>
          <a:lstStyle/>
          <a:p>
            <a:r>
              <a:rPr lang="en-US" dirty="0"/>
              <a:t>Reactor volume</a:t>
            </a:r>
          </a:p>
        </p:txBody>
      </p:sp>
      <p:sp>
        <p:nvSpPr>
          <p:cNvPr id="14" name="TextBox 13"/>
          <p:cNvSpPr txBox="1"/>
          <p:nvPr/>
        </p:nvSpPr>
        <p:spPr>
          <a:xfrm>
            <a:off x="3440430" y="3520440"/>
            <a:ext cx="2388795" cy="523220"/>
          </a:xfrm>
          <a:prstGeom prst="rect">
            <a:avLst/>
          </a:prstGeom>
          <a:noFill/>
        </p:spPr>
        <p:txBody>
          <a:bodyPr wrap="none" rtlCol="0">
            <a:spAutoFit/>
          </a:bodyPr>
          <a:lstStyle/>
          <a:p>
            <a:r>
              <a:rPr lang="en-US" dirty="0"/>
              <a:t>Power required</a:t>
            </a:r>
          </a:p>
        </p:txBody>
      </p:sp>
      <p:sp>
        <p:nvSpPr>
          <p:cNvPr id="15" name="TextBox 14"/>
          <p:cNvSpPr txBox="1"/>
          <p:nvPr/>
        </p:nvSpPr>
        <p:spPr>
          <a:xfrm>
            <a:off x="3417570" y="4183380"/>
            <a:ext cx="4152099" cy="523220"/>
          </a:xfrm>
          <a:prstGeom prst="rect">
            <a:avLst/>
          </a:prstGeom>
          <a:noFill/>
        </p:spPr>
        <p:txBody>
          <a:bodyPr wrap="none" rtlCol="0">
            <a:spAutoFit/>
          </a:bodyPr>
          <a:lstStyle/>
          <a:p>
            <a:r>
              <a:rPr lang="en-US" dirty="0"/>
              <a:t>Power required to lift water</a:t>
            </a:r>
          </a:p>
        </p:txBody>
      </p:sp>
      <p:sp>
        <p:nvSpPr>
          <p:cNvPr id="16" name="TextBox 15"/>
          <p:cNvSpPr txBox="1"/>
          <p:nvPr/>
        </p:nvSpPr>
        <p:spPr>
          <a:xfrm>
            <a:off x="3417570" y="4956612"/>
            <a:ext cx="5726430" cy="954107"/>
          </a:xfrm>
          <a:prstGeom prst="rect">
            <a:avLst/>
          </a:prstGeom>
          <a:noFill/>
        </p:spPr>
        <p:txBody>
          <a:bodyPr wrap="square" rtlCol="0">
            <a:spAutoFit/>
          </a:bodyPr>
          <a:lstStyle/>
          <a:p>
            <a:r>
              <a:rPr lang="en-US" dirty="0"/>
              <a:t>Equivalent potential energy measured as a height used for mixing</a:t>
            </a:r>
          </a:p>
        </p:txBody>
      </p:sp>
      <p:pic>
        <p:nvPicPr>
          <p:cNvPr id="17" name="Picture 26 1" descr="pipeli1"/>
          <p:cNvPicPr>
            <a:picLocks noChangeAspect="1" noChangeArrowheads="1"/>
          </p:cNvPicPr>
          <p:nvPr/>
        </p:nvPicPr>
        <p:blipFill>
          <a:blip r:embed="rId9" cstate="print"/>
          <a:srcRect/>
          <a:stretch>
            <a:fillRect/>
          </a:stretch>
        </p:blipFill>
        <p:spPr bwMode="auto">
          <a:xfrm>
            <a:off x="7820343" y="195263"/>
            <a:ext cx="1095375" cy="1547812"/>
          </a:xfrm>
          <a:prstGeom prst="rect">
            <a:avLst/>
          </a:prstGeom>
          <a:noFill/>
        </p:spPr>
      </p:pic>
      <p:pic>
        <p:nvPicPr>
          <p:cNvPr id="18" name="Picture 24 1"/>
          <p:cNvPicPr>
            <a:picLocks noChangeAspect="1" noChangeArrowheads="1"/>
          </p:cNvPicPr>
          <p:nvPr/>
        </p:nvPicPr>
        <p:blipFill>
          <a:blip r:embed="rId10" cstate="print"/>
          <a:srcRect l="1250" t="24001" r="38333" b="444"/>
          <a:stretch>
            <a:fillRect/>
          </a:stretch>
        </p:blipFill>
        <p:spPr bwMode="auto">
          <a:xfrm>
            <a:off x="6252210" y="2613344"/>
            <a:ext cx="1748790" cy="1640800"/>
          </a:xfrm>
          <a:prstGeom prst="rect">
            <a:avLst/>
          </a:prstGeom>
          <a:noFill/>
          <a:ln w="12700">
            <a:noFill/>
            <a:miter lim="800000"/>
            <a:headEnd type="none" w="lg" len="med"/>
            <a:tailEnd type="none" w="lg" len="med"/>
          </a:ln>
          <a:effectLst/>
        </p:spPr>
      </p:pic>
      <p:cxnSp>
        <p:nvCxnSpPr>
          <p:cNvPr id="20" name="Straight Arrow Connector 19"/>
          <p:cNvCxnSpPr>
            <a:stCxn id="14" idx="3"/>
          </p:cNvCxnSpPr>
          <p:nvPr/>
        </p:nvCxnSpPr>
        <p:spPr bwMode="auto">
          <a:xfrm flipV="1">
            <a:off x="5829225" y="3177540"/>
            <a:ext cx="971625" cy="604510"/>
          </a:xfrm>
          <a:prstGeom prst="straightConnector1">
            <a:avLst/>
          </a:prstGeom>
          <a:noFill/>
          <a:ln w="50800" cap="flat" cmpd="sng" algn="ctr">
            <a:solidFill>
              <a:schemeClr val="tx1"/>
            </a:solidFill>
            <a:prstDash val="solid"/>
            <a:round/>
            <a:headEnd type="none" w="lg" len="med"/>
            <a:tailEnd type="arrow"/>
          </a:ln>
          <a:effectLst/>
        </p:spPr>
      </p:cxnSp>
      <p:sp>
        <p:nvSpPr>
          <p:cNvPr id="19" name="TextBox 18"/>
          <p:cNvSpPr txBox="1"/>
          <p:nvPr/>
        </p:nvSpPr>
        <p:spPr>
          <a:xfrm>
            <a:off x="2075935" y="0"/>
            <a:ext cx="4645824" cy="523220"/>
          </a:xfrm>
          <a:prstGeom prst="rect">
            <a:avLst/>
          </a:prstGeom>
          <a:noFill/>
        </p:spPr>
        <p:txBody>
          <a:bodyPr wrap="none" rtlCol="0">
            <a:spAutoFit/>
          </a:bodyPr>
          <a:lstStyle/>
          <a:p>
            <a:r>
              <a:rPr lang="en-US" dirty="0"/>
              <a:t>This is the traditional approach</a:t>
            </a:r>
          </a:p>
        </p:txBody>
      </p:sp>
      <p:sp>
        <p:nvSpPr>
          <p:cNvPr id="22" name="TextBox 21"/>
          <p:cNvSpPr txBox="1"/>
          <p:nvPr/>
        </p:nvSpPr>
        <p:spPr>
          <a:xfrm>
            <a:off x="3417570" y="5903893"/>
            <a:ext cx="5726430" cy="954107"/>
          </a:xfrm>
          <a:prstGeom prst="rect">
            <a:avLst/>
          </a:prstGeom>
          <a:noFill/>
        </p:spPr>
        <p:txBody>
          <a:bodyPr wrap="square" rtlCol="0">
            <a:spAutoFit/>
          </a:bodyPr>
          <a:lstStyle/>
          <a:p>
            <a:r>
              <a:rPr lang="en-US" dirty="0"/>
              <a:t>Equivalent potential energy as a function of G</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958951" y="1835690"/>
            <a:ext cx="2225371" cy="835657"/>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790950" y="2939701"/>
            <a:ext cx="1011200" cy="272457"/>
          </a:xfrm>
          <a:prstGeom prst="rect">
            <a:avLst/>
          </a:prstGeom>
        </p:spPr>
      </p:pic>
      <p:pic>
        <p:nvPicPr>
          <p:cNvPr id="5" name="Picture 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099750" y="3674660"/>
            <a:ext cx="1947428" cy="347429"/>
          </a:xfrm>
          <a:prstGeom prst="rect">
            <a:avLst/>
          </a:prstGeom>
        </p:spPr>
      </p:pic>
      <p:pic>
        <p:nvPicPr>
          <p:cNvPr id="31" name="Picture 30">
            <a:extLst>
              <a:ext uri="{FF2B5EF4-FFF2-40B4-BE49-F238E27FC236}">
                <a16:creationId xmlns:a16="http://schemas.microsoft.com/office/drawing/2014/main" id="{AB531E4E-EE94-4CC8-BF5F-CD124134A099}"/>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216778" y="4377007"/>
            <a:ext cx="1601829" cy="283428"/>
          </a:xfrm>
          <a:prstGeom prst="rect">
            <a:avLst/>
          </a:prstGeom>
        </p:spPr>
      </p:pic>
      <p:pic>
        <p:nvPicPr>
          <p:cNvPr id="33" name="Picture 32">
            <a:extLst>
              <a:ext uri="{FF2B5EF4-FFF2-40B4-BE49-F238E27FC236}">
                <a16:creationId xmlns:a16="http://schemas.microsoft.com/office/drawing/2014/main" id="{C776BA20-6416-4432-B3F3-C4DD6C62A2B5}"/>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408778" y="5028154"/>
            <a:ext cx="1409829" cy="685714"/>
          </a:xfrm>
          <a:prstGeom prst="rect">
            <a:avLst/>
          </a:prstGeom>
        </p:spPr>
      </p:pic>
      <p:pic>
        <p:nvPicPr>
          <p:cNvPr id="6" name="Picture 5"/>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266150" y="6016146"/>
            <a:ext cx="1781028" cy="7296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6" descr="pipeli1"/>
          <p:cNvPicPr>
            <a:picLocks noChangeAspect="1" noChangeArrowheads="1"/>
          </p:cNvPicPr>
          <p:nvPr/>
        </p:nvPicPr>
        <p:blipFill>
          <a:blip r:embed="rId4" cstate="print"/>
          <a:srcRect/>
          <a:stretch>
            <a:fillRect/>
          </a:stretch>
        </p:blipFill>
        <p:spPr bwMode="auto">
          <a:xfrm>
            <a:off x="7877493" y="1715453"/>
            <a:ext cx="1095375" cy="1547812"/>
          </a:xfrm>
          <a:prstGeom prst="rect">
            <a:avLst/>
          </a:prstGeom>
          <a:noFill/>
        </p:spPr>
      </p:pic>
      <p:sp>
        <p:nvSpPr>
          <p:cNvPr id="2" name="Title 1"/>
          <p:cNvSpPr>
            <a:spLocks noGrp="1"/>
          </p:cNvSpPr>
          <p:nvPr>
            <p:ph type="title"/>
          </p:nvPr>
        </p:nvSpPr>
        <p:spPr/>
        <p:txBody>
          <a:bodyPr/>
          <a:lstStyle/>
          <a:p>
            <a:r>
              <a:rPr lang="en-US" dirty="0"/>
              <a:t>Traditional Design Guidelines:</a:t>
            </a:r>
            <a:br>
              <a:rPr lang="en-US" dirty="0"/>
            </a:br>
            <a:r>
              <a:rPr lang="en-US" dirty="0"/>
              <a:t>Mixing with a Propeller</a:t>
            </a:r>
          </a:p>
        </p:txBody>
      </p:sp>
      <p:graphicFrame>
        <p:nvGraphicFramePr>
          <p:cNvPr id="10" name="Content Placeholder 9"/>
          <p:cNvGraphicFramePr>
            <a:graphicFrameLocks noGrp="1"/>
          </p:cNvGraphicFramePr>
          <p:nvPr>
            <p:ph idx="1"/>
          </p:nvPr>
        </p:nvGraphicFramePr>
        <p:xfrm>
          <a:off x="71250" y="1779319"/>
          <a:ext cx="5296396" cy="2768600"/>
        </p:xfrm>
        <a:graphic>
          <a:graphicData uri="http://schemas.openxmlformats.org/drawingml/2006/table">
            <a:tbl>
              <a:tblPr firstRow="1" bandRow="1">
                <a:tableStyleId>{5C22544A-7EE6-4342-B048-85BDC9FD1C3A}</a:tableStyleId>
              </a:tblPr>
              <a:tblGrid>
                <a:gridCol w="1199408">
                  <a:extLst>
                    <a:ext uri="{9D8B030D-6E8A-4147-A177-3AD203B41FA5}">
                      <a16:colId xmlns:a16="http://schemas.microsoft.com/office/drawing/2014/main" val="20000"/>
                    </a:ext>
                  </a:extLst>
                </a:gridCol>
                <a:gridCol w="1289777">
                  <a:extLst>
                    <a:ext uri="{9D8B030D-6E8A-4147-A177-3AD203B41FA5}">
                      <a16:colId xmlns:a16="http://schemas.microsoft.com/office/drawing/2014/main" val="20001"/>
                    </a:ext>
                  </a:extLst>
                </a:gridCol>
                <a:gridCol w="1340292">
                  <a:extLst>
                    <a:ext uri="{9D8B030D-6E8A-4147-A177-3AD203B41FA5}">
                      <a16:colId xmlns:a16="http://schemas.microsoft.com/office/drawing/2014/main" val="20002"/>
                    </a:ext>
                  </a:extLst>
                </a:gridCol>
                <a:gridCol w="1466919">
                  <a:extLst>
                    <a:ext uri="{9D8B030D-6E8A-4147-A177-3AD203B41FA5}">
                      <a16:colId xmlns:a16="http://schemas.microsoft.com/office/drawing/2014/main" val="20003"/>
                    </a:ext>
                  </a:extLst>
                </a:gridCol>
              </a:tblGrid>
              <a:tr h="370840">
                <a:tc>
                  <a:txBody>
                    <a:bodyPr/>
                    <a:lstStyle/>
                    <a:p>
                      <a:r>
                        <a:rPr lang="en-US" dirty="0"/>
                        <a:t>Residence Time (s)</a:t>
                      </a:r>
                    </a:p>
                  </a:txBody>
                  <a:tcPr/>
                </a:tc>
                <a:tc>
                  <a:txBody>
                    <a:bodyPr/>
                    <a:lstStyle/>
                    <a:p>
                      <a:r>
                        <a:rPr lang="en-US" dirty="0"/>
                        <a:t>“velocity</a:t>
                      </a:r>
                      <a:r>
                        <a:rPr lang="en-US" baseline="0" dirty="0"/>
                        <a:t> gradient” </a:t>
                      </a:r>
                    </a:p>
                    <a:p>
                      <a:r>
                        <a:rPr lang="en-US" baseline="0" dirty="0"/>
                        <a:t>(G) (1/s)</a:t>
                      </a:r>
                      <a:endParaRPr lang="en-US" dirty="0"/>
                    </a:p>
                  </a:txBody>
                  <a:tcPr/>
                </a:tc>
                <a:tc>
                  <a:txBody>
                    <a:bodyPr/>
                    <a:lstStyle/>
                    <a:p>
                      <a:r>
                        <a:rPr lang="en-US" dirty="0"/>
                        <a:t>Energy dissipation rate (W/kg)</a:t>
                      </a:r>
                    </a:p>
                  </a:txBody>
                  <a:tcPr/>
                </a:tc>
                <a:tc>
                  <a:txBody>
                    <a:bodyPr/>
                    <a:lstStyle/>
                    <a:p>
                      <a:r>
                        <a:rPr lang="en-US" dirty="0"/>
                        <a:t>Equivalent</a:t>
                      </a:r>
                      <a:r>
                        <a:rPr lang="en-US" baseline="0" dirty="0"/>
                        <a:t> height (m)*</a:t>
                      </a:r>
                      <a:endParaRPr lang="en-US" dirty="0"/>
                    </a:p>
                  </a:txBody>
                  <a:tcPr/>
                </a:tc>
                <a:extLst>
                  <a:ext uri="{0D108BD9-81ED-4DB2-BD59-A6C34878D82A}">
                    <a16:rowId xmlns:a16="http://schemas.microsoft.com/office/drawing/2014/main" val="10000"/>
                  </a:ext>
                </a:extLst>
              </a:tr>
              <a:tr h="370840">
                <a:tc>
                  <a:txBody>
                    <a:bodyPr/>
                    <a:lstStyle/>
                    <a:p>
                      <a:r>
                        <a:rPr lang="en-US" dirty="0"/>
                        <a:t>0.5</a:t>
                      </a:r>
                    </a:p>
                  </a:txBody>
                  <a:tcPr/>
                </a:tc>
                <a:tc>
                  <a:txBody>
                    <a:bodyPr/>
                    <a:lstStyle/>
                    <a:p>
                      <a:r>
                        <a:rPr lang="en-US" dirty="0"/>
                        <a:t>4000</a:t>
                      </a:r>
                    </a:p>
                  </a:txBody>
                  <a:tcPr/>
                </a:tc>
                <a:tc>
                  <a:txBody>
                    <a:bodyPr/>
                    <a:lstStyle/>
                    <a:p>
                      <a:r>
                        <a:rPr lang="en-US" dirty="0"/>
                        <a:t>16</a:t>
                      </a:r>
                    </a:p>
                  </a:txBody>
                  <a:tcPr/>
                </a:tc>
                <a:tc>
                  <a:txBody>
                    <a:bodyPr/>
                    <a:lstStyle/>
                    <a:p>
                      <a:r>
                        <a:rPr lang="en-US" dirty="0"/>
                        <a:t>0.8</a:t>
                      </a:r>
                    </a:p>
                  </a:txBody>
                  <a:tcPr/>
                </a:tc>
                <a:extLst>
                  <a:ext uri="{0D108BD9-81ED-4DB2-BD59-A6C34878D82A}">
                    <a16:rowId xmlns:a16="http://schemas.microsoft.com/office/drawing/2014/main" val="10001"/>
                  </a:ext>
                </a:extLst>
              </a:tr>
              <a:tr h="370840">
                <a:tc>
                  <a:txBody>
                    <a:bodyPr/>
                    <a:lstStyle/>
                    <a:p>
                      <a:r>
                        <a:rPr lang="en-US" dirty="0"/>
                        <a:t>10 – 20</a:t>
                      </a:r>
                    </a:p>
                  </a:txBody>
                  <a:tcPr/>
                </a:tc>
                <a:tc>
                  <a:txBody>
                    <a:bodyPr/>
                    <a:lstStyle/>
                    <a:p>
                      <a:r>
                        <a:rPr lang="en-US" dirty="0"/>
                        <a:t>1500</a:t>
                      </a:r>
                    </a:p>
                  </a:txBody>
                  <a:tcPr/>
                </a:tc>
                <a:tc>
                  <a:txBody>
                    <a:bodyPr/>
                    <a:lstStyle/>
                    <a:p>
                      <a:r>
                        <a:rPr lang="en-US" dirty="0"/>
                        <a:t>2.25</a:t>
                      </a:r>
                    </a:p>
                  </a:txBody>
                  <a:tcPr/>
                </a:tc>
                <a:tc>
                  <a:txBody>
                    <a:bodyPr/>
                    <a:lstStyle/>
                    <a:p>
                      <a:r>
                        <a:rPr lang="en-US" dirty="0"/>
                        <a:t>2.3 – 4.6</a:t>
                      </a:r>
                    </a:p>
                  </a:txBody>
                  <a:tcPr/>
                </a:tc>
                <a:extLst>
                  <a:ext uri="{0D108BD9-81ED-4DB2-BD59-A6C34878D82A}">
                    <a16:rowId xmlns:a16="http://schemas.microsoft.com/office/drawing/2014/main" val="10002"/>
                  </a:ext>
                </a:extLst>
              </a:tr>
              <a:tr h="370840">
                <a:tc>
                  <a:txBody>
                    <a:bodyPr/>
                    <a:lstStyle/>
                    <a:p>
                      <a:r>
                        <a:rPr lang="en-US" dirty="0"/>
                        <a:t>20 – 30</a:t>
                      </a:r>
                    </a:p>
                  </a:txBody>
                  <a:tcPr/>
                </a:tc>
                <a:tc>
                  <a:txBody>
                    <a:bodyPr/>
                    <a:lstStyle/>
                    <a:p>
                      <a:r>
                        <a:rPr lang="en-US" dirty="0"/>
                        <a:t>950</a:t>
                      </a:r>
                    </a:p>
                  </a:txBody>
                  <a:tcPr/>
                </a:tc>
                <a:tc>
                  <a:txBody>
                    <a:bodyPr/>
                    <a:lstStyle/>
                    <a:p>
                      <a:r>
                        <a:rPr lang="en-US" dirty="0"/>
                        <a:t>0.9</a:t>
                      </a:r>
                    </a:p>
                  </a:txBody>
                  <a:tcPr/>
                </a:tc>
                <a:tc>
                  <a:txBody>
                    <a:bodyPr/>
                    <a:lstStyle/>
                    <a:p>
                      <a:r>
                        <a:rPr lang="en-US" dirty="0"/>
                        <a:t>1.8 – 2.8</a:t>
                      </a:r>
                    </a:p>
                  </a:txBody>
                  <a:tcPr/>
                </a:tc>
                <a:extLst>
                  <a:ext uri="{0D108BD9-81ED-4DB2-BD59-A6C34878D82A}">
                    <a16:rowId xmlns:a16="http://schemas.microsoft.com/office/drawing/2014/main" val="10003"/>
                  </a:ext>
                </a:extLst>
              </a:tr>
              <a:tr h="370840">
                <a:tc>
                  <a:txBody>
                    <a:bodyPr/>
                    <a:lstStyle/>
                    <a:p>
                      <a:r>
                        <a:rPr lang="en-US" dirty="0"/>
                        <a:t>30 – 40</a:t>
                      </a:r>
                    </a:p>
                  </a:txBody>
                  <a:tcPr/>
                </a:tc>
                <a:tc>
                  <a:txBody>
                    <a:bodyPr/>
                    <a:lstStyle/>
                    <a:p>
                      <a:r>
                        <a:rPr lang="en-US" dirty="0"/>
                        <a:t>850</a:t>
                      </a:r>
                    </a:p>
                  </a:txBody>
                  <a:tcPr/>
                </a:tc>
                <a:tc>
                  <a:txBody>
                    <a:bodyPr/>
                    <a:lstStyle/>
                    <a:p>
                      <a:r>
                        <a:rPr lang="en-US" dirty="0"/>
                        <a:t>0.72</a:t>
                      </a:r>
                    </a:p>
                  </a:txBody>
                  <a:tcPr/>
                </a:tc>
                <a:tc>
                  <a:txBody>
                    <a:bodyPr/>
                    <a:lstStyle/>
                    <a:p>
                      <a:r>
                        <a:rPr lang="en-US" dirty="0"/>
                        <a:t>2.2 – 2.9</a:t>
                      </a:r>
                    </a:p>
                  </a:txBody>
                  <a:tcPr/>
                </a:tc>
                <a:extLst>
                  <a:ext uri="{0D108BD9-81ED-4DB2-BD59-A6C34878D82A}">
                    <a16:rowId xmlns:a16="http://schemas.microsoft.com/office/drawing/2014/main" val="10004"/>
                  </a:ext>
                </a:extLst>
              </a:tr>
              <a:tr h="370840">
                <a:tc>
                  <a:txBody>
                    <a:bodyPr/>
                    <a:lstStyle/>
                    <a:p>
                      <a:r>
                        <a:rPr lang="en-US" dirty="0"/>
                        <a:t>40 – 130</a:t>
                      </a:r>
                    </a:p>
                  </a:txBody>
                  <a:tcPr/>
                </a:tc>
                <a:tc>
                  <a:txBody>
                    <a:bodyPr/>
                    <a:lstStyle/>
                    <a:p>
                      <a:r>
                        <a:rPr lang="en-US" dirty="0"/>
                        <a:t>750</a:t>
                      </a:r>
                    </a:p>
                  </a:txBody>
                  <a:tcPr/>
                </a:tc>
                <a:tc>
                  <a:txBody>
                    <a:bodyPr/>
                    <a:lstStyle/>
                    <a:p>
                      <a:r>
                        <a:rPr lang="en-US" dirty="0"/>
                        <a:t>0.56</a:t>
                      </a:r>
                    </a:p>
                  </a:txBody>
                  <a:tcPr/>
                </a:tc>
                <a:tc>
                  <a:txBody>
                    <a:bodyPr/>
                    <a:lstStyle/>
                    <a:p>
                      <a:r>
                        <a:rPr lang="en-US" dirty="0"/>
                        <a:t>2.3 – 7.5</a:t>
                      </a:r>
                    </a:p>
                  </a:txBody>
                  <a:tcPr/>
                </a:tc>
                <a:extLst>
                  <a:ext uri="{0D108BD9-81ED-4DB2-BD59-A6C34878D82A}">
                    <a16:rowId xmlns:a16="http://schemas.microsoft.com/office/drawing/2014/main" val="10005"/>
                  </a:ext>
                </a:extLst>
              </a:tr>
            </a:tbl>
          </a:graphicData>
        </a:graphic>
      </p:graphicFrame>
      <p:sp>
        <p:nvSpPr>
          <p:cNvPr id="11" name="Rectangle 10"/>
          <p:cNvSpPr/>
          <p:nvPr/>
        </p:nvSpPr>
        <p:spPr>
          <a:xfrm>
            <a:off x="306284" y="5016521"/>
            <a:ext cx="7018020" cy="830997"/>
          </a:xfrm>
          <a:prstGeom prst="rect">
            <a:avLst/>
          </a:prstGeom>
        </p:spPr>
        <p:txBody>
          <a:bodyPr wrap="square">
            <a:spAutoFit/>
          </a:bodyPr>
          <a:lstStyle/>
          <a:p>
            <a:r>
              <a:rPr lang="en-US" sz="2400" dirty="0">
                <a:latin typeface="Arial" charset="0"/>
              </a:rPr>
              <a:t>from Environmental Engineering: A Design Approach by </a:t>
            </a:r>
            <a:r>
              <a:rPr lang="en-US" sz="2400" dirty="0" err="1">
                <a:latin typeface="Arial" charset="0"/>
              </a:rPr>
              <a:t>Sincero</a:t>
            </a:r>
            <a:r>
              <a:rPr lang="en-US" sz="2400" dirty="0">
                <a:latin typeface="Arial" charset="0"/>
              </a:rPr>
              <a:t> and </a:t>
            </a:r>
            <a:r>
              <a:rPr lang="en-US" sz="2400" dirty="0" err="1">
                <a:latin typeface="Arial" charset="0"/>
              </a:rPr>
              <a:t>Sincero</a:t>
            </a:r>
            <a:r>
              <a:rPr lang="en-US" sz="2400" dirty="0">
                <a:latin typeface="Arial" charset="0"/>
              </a:rPr>
              <a:t>. 1996. page 267</a:t>
            </a:r>
            <a:endParaRPr lang="en-US" sz="2400" dirty="0"/>
          </a:p>
        </p:txBody>
      </p:sp>
      <p:sp>
        <p:nvSpPr>
          <p:cNvPr id="12" name="TextBox 11"/>
          <p:cNvSpPr txBox="1"/>
          <p:nvPr/>
        </p:nvSpPr>
        <p:spPr>
          <a:xfrm>
            <a:off x="5875020" y="2000250"/>
            <a:ext cx="2898568" cy="954107"/>
          </a:xfrm>
          <a:prstGeom prst="rect">
            <a:avLst/>
          </a:prstGeom>
          <a:noFill/>
        </p:spPr>
        <p:txBody>
          <a:bodyPr wrap="square" rtlCol="0">
            <a:spAutoFit/>
          </a:bodyPr>
          <a:lstStyle/>
          <a:p>
            <a:r>
              <a:rPr lang="en-US" dirty="0"/>
              <a:t>No mention of scale effects</a:t>
            </a:r>
          </a:p>
        </p:txBody>
      </p:sp>
      <p:sp>
        <p:nvSpPr>
          <p:cNvPr id="13" name="TextBox 12"/>
          <p:cNvSpPr txBox="1"/>
          <p:nvPr/>
        </p:nvSpPr>
        <p:spPr>
          <a:xfrm>
            <a:off x="306284" y="6093470"/>
            <a:ext cx="7685502" cy="523220"/>
          </a:xfrm>
          <a:prstGeom prst="rect">
            <a:avLst/>
          </a:prstGeom>
          <a:noFill/>
        </p:spPr>
        <p:txBody>
          <a:bodyPr wrap="none" rtlCol="0">
            <a:spAutoFit/>
          </a:bodyPr>
          <a:lstStyle/>
          <a:p>
            <a:r>
              <a:rPr lang="en-US" dirty="0"/>
              <a:t>* A measure of mechanical energy converted to heat</a:t>
            </a:r>
          </a:p>
        </p:txBody>
      </p:sp>
      <p:pic>
        <p:nvPicPr>
          <p:cNvPr id="9" name="Picture 24"/>
          <p:cNvPicPr>
            <a:picLocks noChangeAspect="1" noChangeArrowheads="1"/>
          </p:cNvPicPr>
          <p:nvPr/>
        </p:nvPicPr>
        <p:blipFill>
          <a:blip r:embed="rId5" cstate="print"/>
          <a:srcRect l="1250" t="24001" r="38333" b="444"/>
          <a:stretch>
            <a:fillRect/>
          </a:stretch>
        </p:blipFill>
        <p:spPr bwMode="auto">
          <a:xfrm>
            <a:off x="7201196" y="3333433"/>
            <a:ext cx="1722438" cy="1616075"/>
          </a:xfrm>
          <a:prstGeom prst="rect">
            <a:avLst/>
          </a:prstGeom>
          <a:noFill/>
          <a:ln w="12700">
            <a:noFill/>
            <a:miter lim="800000"/>
            <a:headEnd type="none" w="lg" len="med"/>
            <a:tailEnd type="none" w="lg" len="med"/>
          </a:ln>
          <a:effectLst/>
        </p:spPr>
      </p:pic>
      <p:sp>
        <p:nvSpPr>
          <p:cNvPr id="4" name="TextBox 3"/>
          <p:cNvSpPr txBox="1"/>
          <p:nvPr/>
        </p:nvSpPr>
        <p:spPr>
          <a:xfrm>
            <a:off x="1437142" y="1372923"/>
            <a:ext cx="2066207" cy="461665"/>
          </a:xfrm>
          <a:prstGeom prst="rect">
            <a:avLst/>
          </a:prstGeom>
          <a:noFill/>
        </p:spPr>
        <p:txBody>
          <a:bodyPr wrap="none" rtlCol="0">
            <a:spAutoFit/>
          </a:bodyPr>
          <a:lstStyle/>
          <a:p>
            <a:r>
              <a:rPr lang="en-US" sz="2400" dirty="0"/>
              <a:t>Average values</a:t>
            </a:r>
          </a:p>
        </p:txBody>
      </p:sp>
      <p:pic>
        <p:nvPicPr>
          <p:cNvPr id="14" name="Picture 1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367646" y="3263658"/>
            <a:ext cx="1781028" cy="72960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393" y="185871"/>
            <a:ext cx="8787213" cy="1143000"/>
          </a:xfrm>
        </p:spPr>
        <p:txBody>
          <a:bodyPr/>
          <a:lstStyle/>
          <a:p>
            <a:r>
              <a:rPr lang="en-US" dirty="0"/>
              <a:t>The quest to improve water treatment: What are our resources?</a:t>
            </a:r>
          </a:p>
        </p:txBody>
      </p:sp>
      <p:sp>
        <p:nvSpPr>
          <p:cNvPr id="3" name="Content Placeholder 2"/>
          <p:cNvSpPr>
            <a:spLocks noGrp="1"/>
          </p:cNvSpPr>
          <p:nvPr>
            <p:ph idx="1"/>
          </p:nvPr>
        </p:nvSpPr>
        <p:spPr/>
        <p:txBody>
          <a:bodyPr/>
          <a:lstStyle/>
          <a:p>
            <a:r>
              <a:rPr lang="en-US" dirty="0"/>
              <a:t>Experience operating water treatment plants</a:t>
            </a:r>
          </a:p>
          <a:p>
            <a:r>
              <a:rPr lang="en-US" dirty="0"/>
              <a:t>Conventional wisdom</a:t>
            </a:r>
          </a:p>
          <a:p>
            <a:r>
              <a:rPr lang="en-US" dirty="0"/>
              <a:t>Predictive performance models for drinking water treatment (Why is this hard?)</a:t>
            </a:r>
          </a:p>
          <a:p>
            <a:pPr lvl="1"/>
            <a:r>
              <a:rPr lang="en-US" dirty="0"/>
              <a:t>Rapid mix model</a:t>
            </a:r>
          </a:p>
          <a:p>
            <a:pPr lvl="1"/>
            <a:r>
              <a:rPr lang="en-US" dirty="0"/>
              <a:t>Flocculation </a:t>
            </a:r>
          </a:p>
          <a:p>
            <a:pPr lvl="1"/>
            <a:r>
              <a:rPr lang="en-US" dirty="0"/>
              <a:t>Sand filters</a:t>
            </a:r>
          </a:p>
          <a:p>
            <a:r>
              <a:rPr lang="en-US" dirty="0"/>
              <a:t>Opportunity! If we can figure out the physics we will be able to create better designs</a:t>
            </a:r>
          </a:p>
        </p:txBody>
      </p:sp>
      <p:sp>
        <p:nvSpPr>
          <p:cNvPr id="6" name="Freeform 5"/>
          <p:cNvSpPr/>
          <p:nvPr/>
        </p:nvSpPr>
        <p:spPr>
          <a:xfrm>
            <a:off x="111095" y="1751888"/>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21778" y="2861417"/>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quot;No&quot; Symbol 8"/>
          <p:cNvSpPr/>
          <p:nvPr/>
        </p:nvSpPr>
        <p:spPr>
          <a:xfrm>
            <a:off x="457200" y="4358355"/>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eeform 9"/>
          <p:cNvSpPr/>
          <p:nvPr/>
        </p:nvSpPr>
        <p:spPr>
          <a:xfrm>
            <a:off x="534112" y="4980062"/>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quot;No&quot; Symbol 10"/>
          <p:cNvSpPr/>
          <p:nvPr/>
        </p:nvSpPr>
        <p:spPr>
          <a:xfrm>
            <a:off x="554765" y="5313830"/>
            <a:ext cx="414471" cy="350378"/>
          </a:xfrm>
          <a:prstGeom prst="noSmoking">
            <a:avLst>
              <a:gd name="adj" fmla="val 41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eeform 11"/>
          <p:cNvSpPr/>
          <p:nvPr/>
        </p:nvSpPr>
        <p:spPr>
          <a:xfrm>
            <a:off x="178393" y="6055660"/>
            <a:ext cx="418744" cy="222191"/>
          </a:xfrm>
          <a:custGeom>
            <a:avLst/>
            <a:gdLst>
              <a:gd name="connsiteX0" fmla="*/ 0 w 418744"/>
              <a:gd name="connsiteY0" fmla="*/ 17091 h 222191"/>
              <a:gd name="connsiteX1" fmla="*/ 51275 w 418744"/>
              <a:gd name="connsiteY1" fmla="*/ 222191 h 222191"/>
              <a:gd name="connsiteX2" fmla="*/ 418744 w 418744"/>
              <a:gd name="connsiteY2" fmla="*/ 0 h 222191"/>
            </a:gdLst>
            <a:ahLst/>
            <a:cxnLst>
              <a:cxn ang="0">
                <a:pos x="connsiteX0" y="connsiteY0"/>
              </a:cxn>
              <a:cxn ang="0">
                <a:pos x="connsiteX1" y="connsiteY1"/>
              </a:cxn>
              <a:cxn ang="0">
                <a:pos x="connsiteX2" y="connsiteY2"/>
              </a:cxn>
            </a:cxnLst>
            <a:rect l="l" t="t" r="r" b="b"/>
            <a:pathLst>
              <a:path w="418744" h="222191">
                <a:moveTo>
                  <a:pt x="0" y="17091"/>
                </a:moveTo>
                <a:lnTo>
                  <a:pt x="51275" y="222191"/>
                </a:lnTo>
                <a:lnTo>
                  <a:pt x="418744"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5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6" grpId="0" animBg="1"/>
      <p:bldP spid="7" grpId="0" animBg="1"/>
      <p:bldP spid="9" grpId="0" animBg="1"/>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Energy Constraint</a:t>
            </a:r>
          </a:p>
        </p:txBody>
      </p:sp>
      <p:sp>
        <p:nvSpPr>
          <p:cNvPr id="3" name="Content Placeholder 2"/>
          <p:cNvSpPr>
            <a:spLocks noGrp="1"/>
          </p:cNvSpPr>
          <p:nvPr>
            <p:ph idx="1"/>
          </p:nvPr>
        </p:nvSpPr>
        <p:spPr/>
        <p:txBody>
          <a:bodyPr/>
          <a:lstStyle/>
          <a:p>
            <a:r>
              <a:rPr lang="en-US" dirty="0"/>
              <a:t>If we use the same amount of mechanical energy in hydraulic water treatment plants as is used in mechanical water treatment plants we will need between 0.8 and 7.5 m of water height change just to power the rapid mix unit!!!!!</a:t>
            </a:r>
          </a:p>
          <a:p>
            <a:r>
              <a:rPr lang="en-US" dirty="0"/>
              <a:t>Rapid mix is one of the largest energy consumers in mechanical plants</a:t>
            </a:r>
          </a:p>
          <a:p>
            <a:r>
              <a:rPr lang="en-US" dirty="0"/>
              <a:t>We need to be more efficient </a:t>
            </a:r>
            <a:r>
              <a:rPr lang="en-US" sz="2000" dirty="0"/>
              <a:t>(and hence smarter)</a:t>
            </a:r>
            <a:endParaRPr lang="en-US" dirty="0"/>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might RAPID mixing be necessary?</a:t>
            </a:r>
          </a:p>
        </p:txBody>
      </p:sp>
      <p:sp>
        <p:nvSpPr>
          <p:cNvPr id="3" name="Content Placeholder 2"/>
          <p:cNvSpPr>
            <a:spLocks noGrp="1"/>
          </p:cNvSpPr>
          <p:nvPr>
            <p:ph idx="1"/>
          </p:nvPr>
        </p:nvSpPr>
        <p:spPr/>
        <p:txBody>
          <a:bodyPr/>
          <a:lstStyle/>
          <a:p>
            <a:r>
              <a:rPr lang="en-US" b="1" u="sng" dirty="0"/>
              <a:t>Mix</a:t>
            </a:r>
            <a:r>
              <a:rPr lang="en-US" dirty="0"/>
              <a:t> the adhesive nanoparticles uniformly with the raw water (definitely important if the flow is split between treatment trains)</a:t>
            </a:r>
          </a:p>
          <a:p>
            <a:r>
              <a:rPr lang="en-US" b="1" u="sng" dirty="0"/>
              <a:t>IF</a:t>
            </a:r>
            <a:r>
              <a:rPr lang="en-US" dirty="0"/>
              <a:t> </a:t>
            </a:r>
            <a:r>
              <a:rPr lang="en-US" b="1" u="sng" dirty="0"/>
              <a:t>RAPID</a:t>
            </a:r>
            <a:r>
              <a:rPr lang="en-US" dirty="0"/>
              <a:t> mixing matters then there must be something bad that happens if the mix is SLOW (but maybe it doesn’t matter)</a:t>
            </a:r>
          </a:p>
          <a:p>
            <a:pPr lvl="1"/>
            <a:r>
              <a:rPr lang="en-US" dirty="0"/>
              <a:t>Self aggregation of nanoparticles into </a:t>
            </a:r>
            <a:r>
              <a:rPr lang="en-US" dirty="0" err="1"/>
              <a:t>microclusters</a:t>
            </a:r>
            <a:endParaRPr lang="en-US" dirty="0"/>
          </a:p>
          <a:p>
            <a:pPr lvl="1"/>
            <a:r>
              <a:rPr lang="en-US" dirty="0"/>
              <a:t>Non-uniform distribution of nanoparticles between particles</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452" y="5361474"/>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21" name="Group 1820"/>
          <p:cNvGrpSpPr/>
          <p:nvPr/>
        </p:nvGrpSpPr>
        <p:grpSpPr>
          <a:xfrm>
            <a:off x="5274087" y="6144768"/>
            <a:ext cx="381956" cy="713232"/>
            <a:chOff x="6629062" y="3283557"/>
            <a:chExt cx="1909778" cy="3566160"/>
          </a:xfrm>
        </p:grpSpPr>
        <p:grpSp>
          <p:nvGrpSpPr>
            <p:cNvPr id="54" name="Group 503"/>
            <p:cNvGrpSpPr/>
            <p:nvPr/>
          </p:nvGrpSpPr>
          <p:grpSpPr>
            <a:xfrm rot="3960000">
              <a:off x="8287363" y="6563142"/>
              <a:ext cx="228601" cy="228600"/>
              <a:chOff x="2263322" y="2383933"/>
              <a:chExt cx="1623415" cy="1341120"/>
            </a:xfrm>
            <a:solidFill>
              <a:schemeClr val="accent5">
                <a:lumMod val="50000"/>
              </a:schemeClr>
            </a:solidFill>
          </p:grpSpPr>
          <p:sp>
            <p:nvSpPr>
              <p:cNvPr id="55" name="Oval 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3" name="Group 454"/>
            <p:cNvGrpSpPr/>
            <p:nvPr/>
          </p:nvGrpSpPr>
          <p:grpSpPr>
            <a:xfrm rot="3960000">
              <a:off x="6861669" y="3360983"/>
              <a:ext cx="228601" cy="228600"/>
              <a:chOff x="2263322" y="2383933"/>
              <a:chExt cx="1623415" cy="1341120"/>
            </a:xfrm>
            <a:solidFill>
              <a:schemeClr val="accent5">
                <a:lumMod val="50000"/>
              </a:schemeClr>
            </a:solidFill>
          </p:grpSpPr>
          <p:sp>
            <p:nvSpPr>
              <p:cNvPr id="104" name="Oval 1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2" name="Group 62"/>
            <p:cNvGrpSpPr/>
            <p:nvPr/>
          </p:nvGrpSpPr>
          <p:grpSpPr>
            <a:xfrm rot="3960000">
              <a:off x="7358054" y="5225260"/>
              <a:ext cx="228601" cy="228600"/>
              <a:chOff x="2263322" y="2383933"/>
              <a:chExt cx="1623415" cy="1341120"/>
            </a:xfrm>
            <a:solidFill>
              <a:schemeClr val="accent5">
                <a:lumMod val="50000"/>
              </a:schemeClr>
            </a:solidFill>
          </p:grpSpPr>
          <p:sp>
            <p:nvSpPr>
              <p:cNvPr id="153" name="Oval 1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01" name="Flowchart: Magnetic Disk 200"/>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02" name="Group 8"/>
            <p:cNvGrpSpPr/>
            <p:nvPr/>
          </p:nvGrpSpPr>
          <p:grpSpPr>
            <a:xfrm rot="3960000">
              <a:off x="6629061" y="3587910"/>
              <a:ext cx="228601" cy="228600"/>
              <a:chOff x="2263322" y="2383933"/>
              <a:chExt cx="1623415" cy="1341120"/>
            </a:xfrm>
            <a:solidFill>
              <a:schemeClr val="accent5">
                <a:lumMod val="50000"/>
              </a:schemeClr>
            </a:solidFill>
          </p:grpSpPr>
          <p:sp>
            <p:nvSpPr>
              <p:cNvPr id="203"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1" name="Group 111"/>
            <p:cNvGrpSpPr/>
            <p:nvPr/>
          </p:nvGrpSpPr>
          <p:grpSpPr>
            <a:xfrm rot="3960000">
              <a:off x="7558774" y="4552015"/>
              <a:ext cx="228601" cy="228600"/>
              <a:chOff x="2263322" y="2383933"/>
              <a:chExt cx="1623415" cy="1341120"/>
            </a:xfrm>
            <a:solidFill>
              <a:schemeClr val="accent5">
                <a:lumMod val="50000"/>
              </a:schemeClr>
            </a:solidFill>
          </p:grpSpPr>
          <p:sp>
            <p:nvSpPr>
              <p:cNvPr id="252" name="Oval 2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0" name="Group 160"/>
            <p:cNvGrpSpPr/>
            <p:nvPr/>
          </p:nvGrpSpPr>
          <p:grpSpPr>
            <a:xfrm rot="3960000">
              <a:off x="6978509" y="4560132"/>
              <a:ext cx="228601" cy="228600"/>
              <a:chOff x="2263322" y="2383933"/>
              <a:chExt cx="1623415" cy="1341120"/>
            </a:xfrm>
            <a:solidFill>
              <a:schemeClr val="accent5">
                <a:lumMod val="50000"/>
              </a:schemeClr>
            </a:solidFill>
          </p:grpSpPr>
          <p:sp>
            <p:nvSpPr>
              <p:cNvPr id="301" name="Oval 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9" name="Group 209"/>
            <p:cNvGrpSpPr/>
            <p:nvPr/>
          </p:nvGrpSpPr>
          <p:grpSpPr>
            <a:xfrm rot="3960000">
              <a:off x="7474402" y="5673926"/>
              <a:ext cx="228601" cy="228600"/>
              <a:chOff x="2263322" y="2383933"/>
              <a:chExt cx="1623415" cy="1341120"/>
            </a:xfrm>
            <a:solidFill>
              <a:schemeClr val="accent5">
                <a:lumMod val="50000"/>
              </a:schemeClr>
            </a:solidFill>
          </p:grpSpPr>
          <p:sp>
            <p:nvSpPr>
              <p:cNvPr id="350" name="Oval 34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8" name="Group 258"/>
            <p:cNvGrpSpPr/>
            <p:nvPr/>
          </p:nvGrpSpPr>
          <p:grpSpPr>
            <a:xfrm rot="3960000">
              <a:off x="7722349" y="6230824"/>
              <a:ext cx="228601" cy="228600"/>
              <a:chOff x="2263322" y="2383933"/>
              <a:chExt cx="1623415" cy="1341120"/>
            </a:xfrm>
            <a:solidFill>
              <a:schemeClr val="accent5">
                <a:lumMod val="50000"/>
              </a:schemeClr>
            </a:solidFill>
          </p:grpSpPr>
          <p:sp>
            <p:nvSpPr>
              <p:cNvPr id="399" name="Oval 39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7" name="Group 307"/>
            <p:cNvGrpSpPr/>
            <p:nvPr/>
          </p:nvGrpSpPr>
          <p:grpSpPr>
            <a:xfrm rot="3960000">
              <a:off x="8054667" y="5665809"/>
              <a:ext cx="228601" cy="228600"/>
              <a:chOff x="2263322" y="2383933"/>
              <a:chExt cx="1623415" cy="1341120"/>
            </a:xfrm>
            <a:solidFill>
              <a:schemeClr val="accent5">
                <a:lumMod val="50000"/>
              </a:schemeClr>
            </a:solidFill>
          </p:grpSpPr>
          <p:sp>
            <p:nvSpPr>
              <p:cNvPr id="448" name="Oval 4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96" name="Group 356"/>
            <p:cNvGrpSpPr/>
            <p:nvPr/>
          </p:nvGrpSpPr>
          <p:grpSpPr>
            <a:xfrm rot="3960000">
              <a:off x="7318453" y="3824900"/>
              <a:ext cx="228601" cy="228600"/>
              <a:chOff x="2263322" y="2383933"/>
              <a:chExt cx="1623415" cy="1341120"/>
            </a:xfrm>
            <a:solidFill>
              <a:schemeClr val="accent5">
                <a:lumMod val="50000"/>
              </a:schemeClr>
            </a:solidFill>
          </p:grpSpPr>
          <p:sp>
            <p:nvSpPr>
              <p:cNvPr id="497" name="Oval 4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45" name="Group 405"/>
            <p:cNvGrpSpPr/>
            <p:nvPr/>
          </p:nvGrpSpPr>
          <p:grpSpPr>
            <a:xfrm rot="3960000">
              <a:off x="7976938" y="5116538"/>
              <a:ext cx="228601" cy="228600"/>
              <a:chOff x="2263322" y="2383933"/>
              <a:chExt cx="1623415" cy="1341120"/>
            </a:xfrm>
            <a:solidFill>
              <a:schemeClr val="accent5">
                <a:lumMod val="50000"/>
              </a:schemeClr>
            </a:solidFill>
          </p:grpSpPr>
          <p:sp>
            <p:nvSpPr>
              <p:cNvPr id="546" name="Oval 5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594" name="Group 552"/>
            <p:cNvGrpSpPr/>
            <p:nvPr/>
          </p:nvGrpSpPr>
          <p:grpSpPr>
            <a:xfrm rot="3960000">
              <a:off x="7016636" y="3709043"/>
              <a:ext cx="228601" cy="228600"/>
              <a:chOff x="2263322" y="2383933"/>
              <a:chExt cx="1623415" cy="1341120"/>
            </a:xfrm>
            <a:solidFill>
              <a:schemeClr val="accent5">
                <a:lumMod val="50000"/>
              </a:schemeClr>
            </a:solidFill>
          </p:grpSpPr>
          <p:sp>
            <p:nvSpPr>
              <p:cNvPr id="595" name="Oval 5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43" name="Group 601"/>
            <p:cNvGrpSpPr/>
            <p:nvPr/>
          </p:nvGrpSpPr>
          <p:grpSpPr>
            <a:xfrm rot="3960000">
              <a:off x="8132396" y="6215081"/>
              <a:ext cx="228601" cy="228600"/>
              <a:chOff x="2263322" y="2383933"/>
              <a:chExt cx="1623415" cy="1341120"/>
            </a:xfrm>
            <a:solidFill>
              <a:schemeClr val="accent5">
                <a:lumMod val="50000"/>
              </a:schemeClr>
            </a:solidFill>
          </p:grpSpPr>
          <p:sp>
            <p:nvSpPr>
              <p:cNvPr id="644" name="Oval 6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92" name="Group 650"/>
            <p:cNvGrpSpPr/>
            <p:nvPr/>
          </p:nvGrpSpPr>
          <p:grpSpPr>
            <a:xfrm rot="3960000">
              <a:off x="7373305" y="4884825"/>
              <a:ext cx="228601" cy="228600"/>
              <a:chOff x="2263322" y="2383933"/>
              <a:chExt cx="1623415" cy="1341120"/>
            </a:xfrm>
            <a:solidFill>
              <a:schemeClr val="accent5">
                <a:lumMod val="50000"/>
              </a:schemeClr>
            </a:solidFill>
          </p:grpSpPr>
          <p:sp>
            <p:nvSpPr>
              <p:cNvPr id="693" name="Oval 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41" name="Group 3251"/>
            <p:cNvGrpSpPr/>
            <p:nvPr/>
          </p:nvGrpSpPr>
          <p:grpSpPr>
            <a:xfrm rot="3960000">
              <a:off x="7698489" y="5240511"/>
              <a:ext cx="228601" cy="228600"/>
              <a:chOff x="2263322" y="2383933"/>
              <a:chExt cx="1623415" cy="1341120"/>
            </a:xfrm>
            <a:solidFill>
              <a:schemeClr val="accent5">
                <a:lumMod val="50000"/>
              </a:schemeClr>
            </a:solidFill>
          </p:grpSpPr>
          <p:sp>
            <p:nvSpPr>
              <p:cNvPr id="742" name="Oval 7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90" name="Group 3300"/>
            <p:cNvGrpSpPr/>
            <p:nvPr/>
          </p:nvGrpSpPr>
          <p:grpSpPr>
            <a:xfrm rot="3960000">
              <a:off x="7737600" y="5890388"/>
              <a:ext cx="228601" cy="228600"/>
              <a:chOff x="2263322" y="2383933"/>
              <a:chExt cx="1623415" cy="1341120"/>
            </a:xfrm>
            <a:solidFill>
              <a:schemeClr val="accent5">
                <a:lumMod val="50000"/>
              </a:schemeClr>
            </a:solidFill>
          </p:grpSpPr>
          <p:sp>
            <p:nvSpPr>
              <p:cNvPr id="791" name="Oval 7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39" name="Group 3349"/>
            <p:cNvGrpSpPr/>
            <p:nvPr/>
          </p:nvGrpSpPr>
          <p:grpSpPr>
            <a:xfrm rot="3960000">
              <a:off x="8310239" y="6052489"/>
              <a:ext cx="228601" cy="228600"/>
              <a:chOff x="2263322" y="2383933"/>
              <a:chExt cx="1623415" cy="1341120"/>
            </a:xfrm>
            <a:solidFill>
              <a:schemeClr val="accent5">
                <a:lumMod val="50000"/>
              </a:schemeClr>
            </a:solidFill>
          </p:grpSpPr>
          <p:sp>
            <p:nvSpPr>
              <p:cNvPr id="840" name="Oval 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88" name="Group 3398"/>
            <p:cNvGrpSpPr/>
            <p:nvPr/>
          </p:nvGrpSpPr>
          <p:grpSpPr>
            <a:xfrm rot="3960000">
              <a:off x="7233589" y="4196329"/>
              <a:ext cx="228601" cy="228600"/>
              <a:chOff x="2263322" y="2383933"/>
              <a:chExt cx="1623415" cy="1341120"/>
            </a:xfrm>
            <a:solidFill>
              <a:schemeClr val="accent5">
                <a:lumMod val="50000"/>
              </a:schemeClr>
            </a:solidFill>
          </p:grpSpPr>
          <p:sp>
            <p:nvSpPr>
              <p:cNvPr id="889" name="Oval 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820" name="Group 1819"/>
          <p:cNvGrpSpPr/>
          <p:nvPr/>
        </p:nvGrpSpPr>
        <p:grpSpPr>
          <a:xfrm>
            <a:off x="6252315" y="6136253"/>
            <a:ext cx="315295" cy="713232"/>
            <a:chOff x="8829260" y="2521559"/>
            <a:chExt cx="1576477" cy="3566160"/>
          </a:xfrm>
        </p:grpSpPr>
        <p:grpSp>
          <p:nvGrpSpPr>
            <p:cNvPr id="1035" name="Group 62"/>
            <p:cNvGrpSpPr/>
            <p:nvPr/>
          </p:nvGrpSpPr>
          <p:grpSpPr>
            <a:xfrm rot="3960000">
              <a:off x="9558252" y="4463262"/>
              <a:ext cx="228601" cy="228600"/>
              <a:chOff x="2263322" y="2383933"/>
              <a:chExt cx="1623415" cy="1341120"/>
            </a:xfrm>
            <a:solidFill>
              <a:schemeClr val="accent5">
                <a:lumMod val="50000"/>
              </a:schemeClr>
            </a:solidFill>
          </p:grpSpPr>
          <p:sp>
            <p:nvSpPr>
              <p:cNvPr id="1036" name="Oval 10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084" name="Flowchart: Magnetic Disk 108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085" name="Group 8"/>
            <p:cNvGrpSpPr/>
            <p:nvPr/>
          </p:nvGrpSpPr>
          <p:grpSpPr>
            <a:xfrm rot="3960000">
              <a:off x="8829259" y="2825912"/>
              <a:ext cx="228601" cy="228600"/>
              <a:chOff x="2263322" y="2383933"/>
              <a:chExt cx="1623415" cy="1341120"/>
            </a:xfrm>
            <a:solidFill>
              <a:schemeClr val="accent5">
                <a:lumMod val="50000"/>
              </a:schemeClr>
            </a:solidFill>
          </p:grpSpPr>
          <p:sp>
            <p:nvSpPr>
              <p:cNvPr id="1086"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28" name="Group 405"/>
            <p:cNvGrpSpPr/>
            <p:nvPr/>
          </p:nvGrpSpPr>
          <p:grpSpPr>
            <a:xfrm rot="3960000">
              <a:off x="10177136" y="4354540"/>
              <a:ext cx="228601" cy="228600"/>
              <a:chOff x="2263322" y="2383933"/>
              <a:chExt cx="1623415" cy="1341120"/>
            </a:xfrm>
            <a:solidFill>
              <a:schemeClr val="accent5">
                <a:lumMod val="50000"/>
              </a:schemeClr>
            </a:solidFill>
          </p:grpSpPr>
          <p:sp>
            <p:nvSpPr>
              <p:cNvPr id="1429" name="Oval 1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75" name="Group 650"/>
            <p:cNvGrpSpPr/>
            <p:nvPr/>
          </p:nvGrpSpPr>
          <p:grpSpPr>
            <a:xfrm rot="3960000">
              <a:off x="9573503" y="4122827"/>
              <a:ext cx="228601" cy="228600"/>
              <a:chOff x="2263322" y="2383933"/>
              <a:chExt cx="1623415" cy="1341120"/>
            </a:xfrm>
            <a:solidFill>
              <a:schemeClr val="accent5">
                <a:lumMod val="50000"/>
              </a:schemeClr>
            </a:solidFill>
          </p:grpSpPr>
          <p:sp>
            <p:nvSpPr>
              <p:cNvPr id="1576" name="Oval 1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1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5" name="Right Brace 4"/>
          <p:cNvSpPr/>
          <p:nvPr/>
        </p:nvSpPr>
        <p:spPr>
          <a:xfrm>
            <a:off x="7394516" y="4693379"/>
            <a:ext cx="347959" cy="207965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7742475" y="4917598"/>
            <a:ext cx="1220294" cy="1631216"/>
          </a:xfrm>
          <a:prstGeom prst="rect">
            <a:avLst/>
          </a:prstGeom>
          <a:noFill/>
        </p:spPr>
        <p:txBody>
          <a:bodyPr wrap="square" rtlCol="0">
            <a:spAutoFit/>
          </a:bodyPr>
          <a:lstStyle/>
          <a:p>
            <a:r>
              <a:rPr lang="en-US" sz="2000" dirty="0"/>
              <a:t>Not clear if this matters or how to control it</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 maybe rapid mix is actually the first stage of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will prove later that collision potential (and hence particle aggregation) is proportional to G</a:t>
                </a:r>
                <a14:m>
                  <m:oMath xmlns:m="http://schemas.openxmlformats.org/officeDocument/2006/math">
                    <m:r>
                      <m:rPr>
                        <m:nor/>
                      </m:rPr>
                      <a:rPr lang="en-US" i="0" dirty="0" smtClean="0">
                        <a:latin typeface="Symbol" panose="05050102010706020507" pitchFamily="18" charset="2"/>
                      </a:rPr>
                      <m:t>q</m:t>
                    </m:r>
                  </m:oMath>
                </a14:m>
                <a:endParaRPr lang="en-US" dirty="0">
                  <a:latin typeface="Symbol" panose="05050102010706020507" pitchFamily="18" charset="2"/>
                </a:endParaRPr>
              </a:p>
              <a:p>
                <a:r>
                  <a:rPr lang="en-US" dirty="0"/>
                  <a:t>Rapid mix collision potential can be as great as the collision potential for flocculation</a:t>
                </a:r>
              </a:p>
              <a:p>
                <a:r>
                  <a:rPr lang="en-US" dirty="0"/>
                  <a:t>So this raises the question… Is rapid mix actually the first stage of flocculation?</a:t>
                </a:r>
              </a:p>
              <a:p>
                <a:r>
                  <a:rPr lang="en-US" dirty="0"/>
                  <a:t>If so, why use so much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3407" t="-7682" r="-1259" b="-3100"/>
                </a:stretch>
              </a:blipFill>
            </p:spPr>
            <p:txBody>
              <a:bodyPr/>
              <a:lstStyle/>
              <a:p>
                <a:r>
                  <a:rPr lang="en-US">
                    <a:noFill/>
                  </a:rPr>
                  <a:t> </a:t>
                </a:r>
              </a:p>
            </p:txBody>
          </p:sp>
        </mc:Fallback>
      </mc:AlternateContent>
    </p:spTree>
    <p:extLst>
      <p:ext uri="{BB962C8B-B14F-4D97-AF65-F5344CB8AC3E}">
        <p14:creationId xmlns:p14="http://schemas.microsoft.com/office/powerpoint/2010/main" val="628477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9CF77F8-D9F0-48FA-98B7-F3DE03B95B3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44928" y="4096707"/>
            <a:ext cx="1456762" cy="707048"/>
          </a:xfrm>
          <a:prstGeom prst="rect">
            <a:avLst/>
          </a:prstGeom>
        </p:spPr>
      </p:pic>
      <p:sp>
        <p:nvSpPr>
          <p:cNvPr id="2" name="Title 1"/>
          <p:cNvSpPr>
            <a:spLocks noGrp="1"/>
          </p:cNvSpPr>
          <p:nvPr>
            <p:ph type="title"/>
          </p:nvPr>
        </p:nvSpPr>
        <p:spPr>
          <a:effectLst/>
        </p:spPr>
        <p:txBody>
          <a:bodyPr/>
          <a:lstStyle/>
          <a:p>
            <a:r>
              <a:rPr lang="en-US" dirty="0"/>
              <a:t>Rapid Mix: From macro to </a:t>
            </a:r>
            <a:r>
              <a:rPr lang="en-US" dirty="0" err="1"/>
              <a:t>nano</a:t>
            </a:r>
            <a:r>
              <a:rPr lang="en-US" dirty="0"/>
              <a:t> scale (in a few seconds?)</a:t>
            </a:r>
          </a:p>
        </p:txBody>
      </p:sp>
      <p:sp>
        <p:nvSpPr>
          <p:cNvPr id="6" name="TextBox 5"/>
          <p:cNvSpPr txBox="1"/>
          <p:nvPr/>
        </p:nvSpPr>
        <p:spPr>
          <a:xfrm>
            <a:off x="0" y="1903750"/>
            <a:ext cx="2143594" cy="523220"/>
          </a:xfrm>
          <a:prstGeom prst="rect">
            <a:avLst/>
          </a:prstGeom>
          <a:noFill/>
        </p:spPr>
        <p:txBody>
          <a:bodyPr wrap="square" rtlCol="0">
            <a:spAutoFit/>
          </a:bodyPr>
          <a:lstStyle/>
          <a:p>
            <a:r>
              <a:rPr lang="en-US" u="sng" dirty="0">
                <a:latin typeface="+mn-lt"/>
              </a:rPr>
              <a:t>Length scale</a:t>
            </a:r>
          </a:p>
        </p:txBody>
      </p:sp>
      <p:sp>
        <p:nvSpPr>
          <p:cNvPr id="8" name="TextBox 7"/>
          <p:cNvSpPr txBox="1"/>
          <p:nvPr/>
        </p:nvSpPr>
        <p:spPr>
          <a:xfrm>
            <a:off x="3436072" y="1903750"/>
            <a:ext cx="3067954" cy="523220"/>
          </a:xfrm>
          <a:prstGeom prst="rect">
            <a:avLst/>
          </a:prstGeom>
          <a:noFill/>
        </p:spPr>
        <p:txBody>
          <a:bodyPr wrap="square" rtlCol="0">
            <a:spAutoFit/>
          </a:bodyPr>
          <a:lstStyle/>
          <a:p>
            <a:pPr algn="ctr"/>
            <a:r>
              <a:rPr lang="en-US" u="sng" dirty="0">
                <a:latin typeface="+mn-lt"/>
              </a:rPr>
              <a:t>Transport Process</a:t>
            </a:r>
          </a:p>
        </p:txBody>
      </p:sp>
      <p:grpSp>
        <p:nvGrpSpPr>
          <p:cNvPr id="3" name="Group 22"/>
          <p:cNvGrpSpPr/>
          <p:nvPr/>
        </p:nvGrpSpPr>
        <p:grpSpPr>
          <a:xfrm>
            <a:off x="722021" y="2533331"/>
            <a:ext cx="393490" cy="4212237"/>
            <a:chOff x="572120" y="1783828"/>
            <a:chExt cx="393490" cy="4212237"/>
          </a:xfrm>
        </p:grpSpPr>
        <p:sp>
          <p:nvSpPr>
            <p:cNvPr id="10" name="Line 4"/>
            <p:cNvSpPr>
              <a:spLocks noChangeShapeType="1"/>
            </p:cNvSpPr>
            <p:nvPr/>
          </p:nvSpPr>
          <p:spPr bwMode="auto">
            <a:xfrm rot="5400000">
              <a:off x="-1331009" y="3889947"/>
              <a:ext cx="4212237" cy="0"/>
            </a:xfrm>
            <a:prstGeom prst="line">
              <a:avLst/>
            </a:prstGeom>
            <a:noFill/>
            <a:ln w="12700">
              <a:solidFill>
                <a:schemeClr val="tx1"/>
              </a:solidFill>
              <a:round/>
              <a:headEnd type="none" w="lg" len="med"/>
              <a:tailEnd type="none" w="lg" len="med"/>
            </a:ln>
          </p:spPr>
          <p:txBody>
            <a:bodyPr wrap="square" anchor="ctr">
              <a:spAutoFit/>
            </a:bodyPr>
            <a:lstStyle/>
            <a:p>
              <a:endParaRPr lang="en-US">
                <a:latin typeface="+mn-lt"/>
              </a:endParaRPr>
            </a:p>
          </p:txBody>
        </p:sp>
        <p:sp>
          <p:nvSpPr>
            <p:cNvPr id="11" name="Line 6"/>
            <p:cNvSpPr>
              <a:spLocks noChangeShapeType="1"/>
            </p:cNvSpPr>
            <p:nvPr/>
          </p:nvSpPr>
          <p:spPr bwMode="auto">
            <a:xfrm rot="5400000">
              <a:off x="775110" y="1593329"/>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2" name="Line 7"/>
            <p:cNvSpPr>
              <a:spLocks noChangeShapeType="1"/>
            </p:cNvSpPr>
            <p:nvPr/>
          </p:nvSpPr>
          <p:spPr bwMode="auto">
            <a:xfrm rot="5400000">
              <a:off x="775110" y="2013678"/>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3" name="Line 8"/>
            <p:cNvSpPr>
              <a:spLocks noChangeShapeType="1"/>
            </p:cNvSpPr>
            <p:nvPr/>
          </p:nvSpPr>
          <p:spPr bwMode="auto">
            <a:xfrm rot="5400000">
              <a:off x="775110" y="2434027"/>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4" name="Line 9"/>
            <p:cNvSpPr>
              <a:spLocks noChangeShapeType="1"/>
            </p:cNvSpPr>
            <p:nvPr/>
          </p:nvSpPr>
          <p:spPr bwMode="auto">
            <a:xfrm rot="5400000">
              <a:off x="775110" y="285437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5" name="Line 10"/>
            <p:cNvSpPr>
              <a:spLocks noChangeShapeType="1"/>
            </p:cNvSpPr>
            <p:nvPr/>
          </p:nvSpPr>
          <p:spPr bwMode="auto">
            <a:xfrm rot="5400000">
              <a:off x="775110" y="3274726"/>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6" name="Line 11"/>
            <p:cNvSpPr>
              <a:spLocks noChangeShapeType="1"/>
            </p:cNvSpPr>
            <p:nvPr/>
          </p:nvSpPr>
          <p:spPr bwMode="auto">
            <a:xfrm rot="5400000">
              <a:off x="775110" y="369507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7" name="Line 12"/>
            <p:cNvSpPr>
              <a:spLocks noChangeShapeType="1"/>
            </p:cNvSpPr>
            <p:nvPr/>
          </p:nvSpPr>
          <p:spPr bwMode="auto">
            <a:xfrm rot="5400000">
              <a:off x="775110" y="411542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18" name="Line 13"/>
            <p:cNvSpPr>
              <a:spLocks noChangeShapeType="1"/>
            </p:cNvSpPr>
            <p:nvPr/>
          </p:nvSpPr>
          <p:spPr bwMode="auto">
            <a:xfrm rot="5400000">
              <a:off x="775110" y="453577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0" name="Line 11"/>
            <p:cNvSpPr>
              <a:spLocks noChangeShapeType="1"/>
            </p:cNvSpPr>
            <p:nvPr/>
          </p:nvSpPr>
          <p:spPr bwMode="auto">
            <a:xfrm rot="5400000">
              <a:off x="762620" y="4956735"/>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1" name="Line 12"/>
            <p:cNvSpPr>
              <a:spLocks noChangeShapeType="1"/>
            </p:cNvSpPr>
            <p:nvPr/>
          </p:nvSpPr>
          <p:spPr bwMode="auto">
            <a:xfrm rot="5400000">
              <a:off x="762620" y="5377084"/>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sp>
          <p:nvSpPr>
            <p:cNvPr id="22" name="Line 13"/>
            <p:cNvSpPr>
              <a:spLocks noChangeShapeType="1"/>
            </p:cNvSpPr>
            <p:nvPr/>
          </p:nvSpPr>
          <p:spPr bwMode="auto">
            <a:xfrm rot="5400000">
              <a:off x="762620" y="5797433"/>
              <a:ext cx="0" cy="381000"/>
            </a:xfrm>
            <a:prstGeom prst="line">
              <a:avLst/>
            </a:prstGeom>
            <a:noFill/>
            <a:ln w="12700">
              <a:solidFill>
                <a:schemeClr val="tx1"/>
              </a:solidFill>
              <a:round/>
              <a:headEnd type="none" w="lg" len="med"/>
              <a:tailEnd type="none" w="lg" len="med"/>
            </a:ln>
          </p:spPr>
          <p:txBody>
            <a:bodyPr wrap="none" anchor="ctr">
              <a:spAutoFit/>
            </a:bodyPr>
            <a:lstStyle/>
            <a:p>
              <a:endParaRPr lang="en-US">
                <a:latin typeface="+mn-lt"/>
              </a:endParaRPr>
            </a:p>
          </p:txBody>
        </p:sp>
      </p:grpSp>
      <p:sp>
        <p:nvSpPr>
          <p:cNvPr id="24" name="TextBox 23"/>
          <p:cNvSpPr txBox="1"/>
          <p:nvPr/>
        </p:nvSpPr>
        <p:spPr>
          <a:xfrm>
            <a:off x="0" y="2248521"/>
            <a:ext cx="478016" cy="523220"/>
          </a:xfrm>
          <a:prstGeom prst="rect">
            <a:avLst/>
          </a:prstGeom>
          <a:noFill/>
        </p:spPr>
        <p:txBody>
          <a:bodyPr wrap="none" rtlCol="0">
            <a:spAutoFit/>
          </a:bodyPr>
          <a:lstStyle/>
          <a:p>
            <a:r>
              <a:rPr lang="en-US" dirty="0">
                <a:latin typeface="+mn-lt"/>
              </a:rPr>
              <a:t>m</a:t>
            </a:r>
          </a:p>
        </p:txBody>
      </p:sp>
      <p:sp>
        <p:nvSpPr>
          <p:cNvPr id="25" name="TextBox 24"/>
          <p:cNvSpPr txBox="1"/>
          <p:nvPr/>
        </p:nvSpPr>
        <p:spPr>
          <a:xfrm>
            <a:off x="2500" y="3495191"/>
            <a:ext cx="771365" cy="523220"/>
          </a:xfrm>
          <a:prstGeom prst="rect">
            <a:avLst/>
          </a:prstGeom>
          <a:noFill/>
        </p:spPr>
        <p:txBody>
          <a:bodyPr wrap="none" rtlCol="0">
            <a:spAutoFit/>
          </a:bodyPr>
          <a:lstStyle/>
          <a:p>
            <a:r>
              <a:rPr lang="en-US" dirty="0">
                <a:latin typeface="+mn-lt"/>
              </a:rPr>
              <a:t>mm</a:t>
            </a:r>
          </a:p>
        </p:txBody>
      </p:sp>
      <p:sp>
        <p:nvSpPr>
          <p:cNvPr id="26" name="TextBox 25"/>
          <p:cNvSpPr txBox="1"/>
          <p:nvPr/>
        </p:nvSpPr>
        <p:spPr>
          <a:xfrm>
            <a:off x="5000" y="4741861"/>
            <a:ext cx="684803" cy="523220"/>
          </a:xfrm>
          <a:prstGeom prst="rect">
            <a:avLst/>
          </a:prstGeom>
          <a:noFill/>
        </p:spPr>
        <p:txBody>
          <a:bodyPr wrap="none" rtlCol="0">
            <a:spAutoFit/>
          </a:bodyPr>
          <a:lstStyle/>
          <a:p>
            <a:r>
              <a:rPr lang="en-US" dirty="0">
                <a:latin typeface="Symbol" panose="05050102010706020507" pitchFamily="18" charset="2"/>
              </a:rPr>
              <a:t>m</a:t>
            </a:r>
            <a:r>
              <a:rPr lang="en-US" dirty="0">
                <a:latin typeface="+mn-lt"/>
              </a:rPr>
              <a:t>m</a:t>
            </a:r>
          </a:p>
        </p:txBody>
      </p:sp>
      <p:sp>
        <p:nvSpPr>
          <p:cNvPr id="27" name="TextBox 26"/>
          <p:cNvSpPr txBox="1"/>
          <p:nvPr/>
        </p:nvSpPr>
        <p:spPr>
          <a:xfrm>
            <a:off x="7500" y="5988531"/>
            <a:ext cx="671979" cy="523220"/>
          </a:xfrm>
          <a:prstGeom prst="rect">
            <a:avLst/>
          </a:prstGeom>
          <a:noFill/>
        </p:spPr>
        <p:txBody>
          <a:bodyPr wrap="none" rtlCol="0">
            <a:spAutoFit/>
          </a:bodyPr>
          <a:lstStyle/>
          <a:p>
            <a:r>
              <a:rPr lang="en-US" dirty="0">
                <a:latin typeface="+mn-lt"/>
              </a:rPr>
              <a:t>nm</a:t>
            </a:r>
          </a:p>
        </p:txBody>
      </p:sp>
      <p:sp>
        <p:nvSpPr>
          <p:cNvPr id="29" name="TextBox 28"/>
          <p:cNvSpPr txBox="1"/>
          <p:nvPr/>
        </p:nvSpPr>
        <p:spPr>
          <a:xfrm>
            <a:off x="2253075" y="2997531"/>
            <a:ext cx="3147948" cy="461665"/>
          </a:xfrm>
          <a:prstGeom prst="rect">
            <a:avLst/>
          </a:prstGeom>
          <a:noFill/>
        </p:spPr>
        <p:txBody>
          <a:bodyPr wrap="square" rtlCol="0">
            <a:spAutoFit/>
          </a:bodyPr>
          <a:lstStyle/>
          <a:p>
            <a:r>
              <a:rPr lang="en-US" sz="2400" dirty="0">
                <a:latin typeface="+mn-lt"/>
              </a:rPr>
              <a:t>Large eddies</a:t>
            </a:r>
          </a:p>
        </p:txBody>
      </p:sp>
      <p:sp>
        <p:nvSpPr>
          <p:cNvPr id="30" name="TextBox 29"/>
          <p:cNvSpPr txBox="1"/>
          <p:nvPr/>
        </p:nvSpPr>
        <p:spPr>
          <a:xfrm>
            <a:off x="2182622" y="3328852"/>
            <a:ext cx="2923095" cy="461665"/>
          </a:xfrm>
          <a:prstGeom prst="rect">
            <a:avLst/>
          </a:prstGeom>
          <a:noFill/>
        </p:spPr>
        <p:txBody>
          <a:bodyPr wrap="square" rtlCol="0">
            <a:spAutoFit/>
          </a:bodyPr>
          <a:lstStyle/>
          <a:p>
            <a:r>
              <a:rPr lang="en-US" sz="2400" dirty="0">
                <a:latin typeface="+mn-lt"/>
              </a:rPr>
              <a:t>Small eddies </a:t>
            </a:r>
          </a:p>
        </p:txBody>
      </p:sp>
      <p:sp>
        <p:nvSpPr>
          <p:cNvPr id="32" name="TextBox 31"/>
          <p:cNvSpPr txBox="1"/>
          <p:nvPr/>
        </p:nvSpPr>
        <p:spPr>
          <a:xfrm>
            <a:off x="6550689" y="1903750"/>
            <a:ext cx="2143594" cy="523220"/>
          </a:xfrm>
          <a:prstGeom prst="rect">
            <a:avLst/>
          </a:prstGeom>
          <a:noFill/>
        </p:spPr>
        <p:txBody>
          <a:bodyPr wrap="square" rtlCol="0">
            <a:spAutoFit/>
          </a:bodyPr>
          <a:lstStyle/>
          <a:p>
            <a:pPr algn="ctr"/>
            <a:r>
              <a:rPr lang="en-US" u="sng" dirty="0">
                <a:latin typeface="+mn-lt"/>
              </a:rPr>
              <a:t>Result</a:t>
            </a:r>
          </a:p>
        </p:txBody>
      </p:sp>
      <p:pic>
        <p:nvPicPr>
          <p:cNvPr id="412674" name="Picture 2"/>
          <p:cNvPicPr>
            <a:picLocks noChangeAspect="1" noChangeArrowheads="1"/>
          </p:cNvPicPr>
          <p:nvPr/>
        </p:nvPicPr>
        <p:blipFill>
          <a:blip r:embed="rId7" cstate="screen"/>
          <a:srcRect/>
          <a:stretch>
            <a:fillRect/>
          </a:stretch>
        </p:blipFill>
        <p:spPr bwMode="auto">
          <a:xfrm>
            <a:off x="6983650" y="2608290"/>
            <a:ext cx="1480851" cy="809468"/>
          </a:xfrm>
          <a:prstGeom prst="rect">
            <a:avLst/>
          </a:prstGeom>
          <a:solidFill>
            <a:srgbClr val="FFFFFF">
              <a:shade val="85000"/>
            </a:srgbClr>
          </a:solidFill>
          <a:ln w="88900" cap="sq">
            <a:solidFill>
              <a:srgbClr val="FFFFFF"/>
            </a:solidFill>
            <a:miter lim="800000"/>
          </a:ln>
          <a:effectLst/>
        </p:spPr>
      </p:pic>
      <p:sp>
        <p:nvSpPr>
          <p:cNvPr id="35" name="Rectangle 34"/>
          <p:cNvSpPr/>
          <p:nvPr/>
        </p:nvSpPr>
        <p:spPr bwMode="auto">
          <a:xfrm>
            <a:off x="6979330" y="3927422"/>
            <a:ext cx="1520093" cy="582164"/>
          </a:xfrm>
          <a:prstGeom prst="rect">
            <a:avLst/>
          </a:prstGeom>
          <a:blipFill>
            <a:blip r:embed="rId8" cstate="screen">
              <a:duotone>
                <a:schemeClr val="accent3">
                  <a:shade val="45000"/>
                  <a:satMod val="135000"/>
                </a:schemeClr>
                <a:prstClr val="white"/>
              </a:duotone>
            </a:blip>
            <a:tile tx="0" ty="0" sx="100000" sy="100000" flip="none" algn="tl"/>
          </a:blip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sp>
        <p:nvSpPr>
          <p:cNvPr id="36" name="Rectangle 35"/>
          <p:cNvSpPr/>
          <p:nvPr/>
        </p:nvSpPr>
        <p:spPr bwMode="auto">
          <a:xfrm>
            <a:off x="6979330" y="6160958"/>
            <a:ext cx="1520093" cy="479685"/>
          </a:xfrm>
          <a:prstGeom prst="rect">
            <a:avLst/>
          </a:prstGeom>
          <a:solidFill>
            <a:srgbClr val="B9E8FF"/>
          </a:solidFill>
          <a:ln w="12700" cap="flat" cmpd="sng" algn="ctr">
            <a:no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mn-lt"/>
            </a:endParaRPr>
          </a:p>
        </p:txBody>
      </p:sp>
      <p:cxnSp>
        <p:nvCxnSpPr>
          <p:cNvPr id="45" name="Straight Arrow Connector 44"/>
          <p:cNvCxnSpPr/>
          <p:nvPr/>
        </p:nvCxnSpPr>
        <p:spPr bwMode="auto">
          <a:xfrm>
            <a:off x="2122523" y="2951811"/>
            <a:ext cx="0" cy="842848"/>
          </a:xfrm>
          <a:prstGeom prst="straightConnector1">
            <a:avLst/>
          </a:prstGeom>
          <a:noFill/>
          <a:ln w="25400" cap="flat" cmpd="sng" algn="ctr">
            <a:solidFill>
              <a:schemeClr val="tx1"/>
            </a:solidFill>
            <a:prstDash val="solid"/>
            <a:round/>
            <a:headEnd type="triangle" w="lg" len="lg"/>
            <a:tailEnd type="triangle" w="lg" len="lg"/>
          </a:ln>
          <a:effectLst/>
        </p:spPr>
      </p:cxnSp>
      <p:cxnSp>
        <p:nvCxnSpPr>
          <p:cNvPr id="47" name="Straight Arrow Connector 46"/>
          <p:cNvCxnSpPr/>
          <p:nvPr/>
        </p:nvCxnSpPr>
        <p:spPr bwMode="auto">
          <a:xfrm>
            <a:off x="2121730" y="3794661"/>
            <a:ext cx="0" cy="1799352"/>
          </a:xfrm>
          <a:prstGeom prst="straightConnector1">
            <a:avLst/>
          </a:prstGeom>
          <a:noFill/>
          <a:ln w="25400" cap="flat" cmpd="sng" algn="ctr">
            <a:solidFill>
              <a:schemeClr val="tx1"/>
            </a:solidFill>
            <a:prstDash val="solid"/>
            <a:round/>
            <a:headEnd type="triangle" w="lg" len="lg"/>
            <a:tailEnd type="triangle" w="lg" len="lg"/>
          </a:ln>
          <a:effectLst/>
        </p:spPr>
      </p:cxnSp>
      <p:sp>
        <p:nvSpPr>
          <p:cNvPr id="51" name="TextBox 50"/>
          <p:cNvSpPr txBox="1"/>
          <p:nvPr/>
        </p:nvSpPr>
        <p:spPr>
          <a:xfrm>
            <a:off x="2563304" y="6271911"/>
            <a:ext cx="3837496" cy="461665"/>
          </a:xfrm>
          <a:prstGeom prst="rect">
            <a:avLst/>
          </a:prstGeom>
          <a:noFill/>
        </p:spPr>
        <p:txBody>
          <a:bodyPr wrap="square" rtlCol="0">
            <a:spAutoFit/>
          </a:bodyPr>
          <a:lstStyle/>
          <a:p>
            <a:r>
              <a:rPr lang="en-US" sz="2400" dirty="0">
                <a:latin typeface="+mn-lt"/>
              </a:rPr>
              <a:t>Molecular scale</a:t>
            </a:r>
          </a:p>
        </p:txBody>
      </p:sp>
      <p:pic>
        <p:nvPicPr>
          <p:cNvPr id="412676" name="Picture 4"/>
          <p:cNvPicPr>
            <a:picLocks noChangeAspect="1" noChangeArrowheads="1"/>
          </p:cNvPicPr>
          <p:nvPr/>
        </p:nvPicPr>
        <p:blipFill>
          <a:blip r:embed="rId9" cstate="screen"/>
          <a:srcRect/>
          <a:stretch>
            <a:fillRect/>
          </a:stretch>
        </p:blipFill>
        <p:spPr bwMode="auto">
          <a:xfrm>
            <a:off x="6979330" y="3432747"/>
            <a:ext cx="1493848" cy="509665"/>
          </a:xfrm>
          <a:prstGeom prst="rect">
            <a:avLst/>
          </a:prstGeom>
          <a:noFill/>
          <a:ln w="9525">
            <a:noFill/>
            <a:miter lim="800000"/>
            <a:headEnd/>
            <a:tailEnd/>
          </a:ln>
          <a:effectLst/>
        </p:spPr>
      </p:pic>
      <p:pic>
        <p:nvPicPr>
          <p:cNvPr id="412677" name="Picture 5"/>
          <p:cNvPicPr>
            <a:picLocks noChangeAspect="1" noChangeArrowheads="1"/>
          </p:cNvPicPr>
          <p:nvPr/>
        </p:nvPicPr>
        <p:blipFill>
          <a:blip r:embed="rId10" cstate="screen"/>
          <a:srcRect/>
          <a:stretch>
            <a:fillRect/>
          </a:stretch>
        </p:blipFill>
        <p:spPr bwMode="auto">
          <a:xfrm>
            <a:off x="6979330" y="4497049"/>
            <a:ext cx="1514007" cy="562346"/>
          </a:xfrm>
          <a:prstGeom prst="rect">
            <a:avLst/>
          </a:prstGeom>
          <a:noFill/>
          <a:ln w="9525">
            <a:noFill/>
            <a:miter lim="800000"/>
            <a:headEnd/>
            <a:tailEnd/>
          </a:ln>
          <a:effectLst/>
        </p:spPr>
      </p:pic>
      <p:pic>
        <p:nvPicPr>
          <p:cNvPr id="412678" name="Picture 6"/>
          <p:cNvPicPr>
            <a:picLocks noChangeAspect="1" noChangeArrowheads="1"/>
          </p:cNvPicPr>
          <p:nvPr/>
        </p:nvPicPr>
        <p:blipFill>
          <a:blip r:embed="rId11" cstate="screen"/>
          <a:srcRect/>
          <a:stretch>
            <a:fillRect/>
          </a:stretch>
        </p:blipFill>
        <p:spPr bwMode="auto">
          <a:xfrm>
            <a:off x="6979330" y="5046728"/>
            <a:ext cx="1514007" cy="563061"/>
          </a:xfrm>
          <a:prstGeom prst="rect">
            <a:avLst/>
          </a:prstGeom>
          <a:noFill/>
          <a:ln w="9525">
            <a:noFill/>
            <a:miter lim="800000"/>
            <a:headEnd/>
            <a:tailEnd/>
          </a:ln>
          <a:effectLst/>
        </p:spPr>
      </p:pic>
      <p:pic>
        <p:nvPicPr>
          <p:cNvPr id="412680" name="Picture 8"/>
          <p:cNvPicPr>
            <a:picLocks noChangeAspect="1" noChangeArrowheads="1"/>
          </p:cNvPicPr>
          <p:nvPr/>
        </p:nvPicPr>
        <p:blipFill>
          <a:blip r:embed="rId12" cstate="screen"/>
          <a:srcRect/>
          <a:stretch>
            <a:fillRect/>
          </a:stretch>
        </p:blipFill>
        <p:spPr bwMode="auto">
          <a:xfrm>
            <a:off x="6979330" y="5594013"/>
            <a:ext cx="1514475" cy="580915"/>
          </a:xfrm>
          <a:prstGeom prst="rect">
            <a:avLst/>
          </a:prstGeom>
          <a:noFill/>
          <a:ln w="9525">
            <a:noFill/>
            <a:miter lim="800000"/>
            <a:headEnd/>
            <a:tailEnd/>
          </a:ln>
          <a:effectLst/>
        </p:spPr>
      </p:pic>
      <p:cxnSp>
        <p:nvCxnSpPr>
          <p:cNvPr id="43" name="Straight Connector 42"/>
          <p:cNvCxnSpPr/>
          <p:nvPr/>
        </p:nvCxnSpPr>
        <p:spPr bwMode="auto">
          <a:xfrm>
            <a:off x="717665" y="3794657"/>
            <a:ext cx="5009803" cy="0"/>
          </a:xfrm>
          <a:prstGeom prst="line">
            <a:avLst/>
          </a:prstGeom>
          <a:noFill/>
          <a:ln w="12700" cap="flat" cmpd="sng" algn="ctr">
            <a:solidFill>
              <a:schemeClr val="tx1"/>
            </a:solidFill>
            <a:prstDash val="sysDot"/>
            <a:round/>
            <a:headEnd type="none" w="lg" len="lg"/>
            <a:tailEnd type="none" w="lg" len="lg"/>
          </a:ln>
          <a:effectLst/>
        </p:spPr>
      </p:cxnSp>
      <p:sp>
        <p:nvSpPr>
          <p:cNvPr id="49" name="TextBox 48"/>
          <p:cNvSpPr txBox="1"/>
          <p:nvPr/>
        </p:nvSpPr>
        <p:spPr>
          <a:xfrm>
            <a:off x="4243503" y="3533051"/>
            <a:ext cx="2967930" cy="461665"/>
          </a:xfrm>
          <a:prstGeom prst="rect">
            <a:avLst/>
          </a:prstGeom>
          <a:solidFill>
            <a:schemeClr val="bg1"/>
          </a:solidFill>
        </p:spPr>
        <p:txBody>
          <a:bodyPr wrap="square" rtlCol="0">
            <a:spAutoFit/>
          </a:bodyPr>
          <a:lstStyle/>
          <a:p>
            <a:r>
              <a:rPr lang="en-US" sz="2400" dirty="0">
                <a:latin typeface="+mn-lt"/>
              </a:rPr>
              <a:t>Inner Viscous scale</a:t>
            </a:r>
          </a:p>
        </p:txBody>
      </p:sp>
      <p:cxnSp>
        <p:nvCxnSpPr>
          <p:cNvPr id="53" name="Straight Connector 52"/>
          <p:cNvCxnSpPr/>
          <p:nvPr/>
        </p:nvCxnSpPr>
        <p:spPr bwMode="auto">
          <a:xfrm>
            <a:off x="675376" y="2928899"/>
            <a:ext cx="6132021" cy="0"/>
          </a:xfrm>
          <a:prstGeom prst="line">
            <a:avLst/>
          </a:prstGeom>
          <a:noFill/>
          <a:ln w="12700" cap="flat" cmpd="sng" algn="ctr">
            <a:solidFill>
              <a:schemeClr val="tx1"/>
            </a:solidFill>
            <a:prstDash val="sysDot"/>
            <a:round/>
            <a:headEnd type="none" w="lg" len="lg"/>
            <a:tailEnd type="none" w="lg" len="lg"/>
          </a:ln>
          <a:effectLst/>
        </p:spPr>
      </p:cxnSp>
      <p:sp>
        <p:nvSpPr>
          <p:cNvPr id="50" name="TextBox 49"/>
          <p:cNvSpPr txBox="1"/>
          <p:nvPr/>
        </p:nvSpPr>
        <p:spPr>
          <a:xfrm>
            <a:off x="2344690" y="2608290"/>
            <a:ext cx="4205999" cy="461665"/>
          </a:xfrm>
          <a:prstGeom prst="rect">
            <a:avLst/>
          </a:prstGeom>
          <a:solidFill>
            <a:schemeClr val="bg1"/>
          </a:solidFill>
        </p:spPr>
        <p:txBody>
          <a:bodyPr wrap="square" rtlCol="0">
            <a:spAutoFit/>
          </a:bodyPr>
          <a:lstStyle/>
          <a:p>
            <a:r>
              <a:rPr lang="en-US" sz="2400" dirty="0">
                <a:latin typeface="+mn-lt"/>
              </a:rPr>
              <a:t>Rapid Mix flow dimension</a:t>
            </a:r>
          </a:p>
        </p:txBody>
      </p:sp>
      <p:pic>
        <p:nvPicPr>
          <p:cNvPr id="42" name="Picture 26" descr="pipeli1"/>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8048625" y="1857957"/>
            <a:ext cx="1095375" cy="1547812"/>
          </a:xfrm>
          <a:prstGeom prst="rect">
            <a:avLst/>
          </a:prstGeom>
          <a:noFill/>
        </p:spPr>
      </p:pic>
      <p:sp>
        <p:nvSpPr>
          <p:cNvPr id="48" name="TextBox 47"/>
          <p:cNvSpPr txBox="1"/>
          <p:nvPr/>
        </p:nvSpPr>
        <p:spPr>
          <a:xfrm>
            <a:off x="1701872" y="4668701"/>
            <a:ext cx="2182134" cy="461665"/>
          </a:xfrm>
          <a:prstGeom prst="rect">
            <a:avLst/>
          </a:prstGeom>
          <a:solidFill>
            <a:schemeClr val="bg1"/>
          </a:solidFill>
        </p:spPr>
        <p:txBody>
          <a:bodyPr wrap="square" rtlCol="0">
            <a:spAutoFit/>
          </a:bodyPr>
          <a:lstStyle/>
          <a:p>
            <a:pPr algn="ctr"/>
            <a:r>
              <a:rPr lang="en-US" sz="2400" dirty="0">
                <a:latin typeface="+mn-lt"/>
              </a:rPr>
              <a:t>Viscous shear</a:t>
            </a:r>
          </a:p>
        </p:txBody>
      </p:sp>
      <p:cxnSp>
        <p:nvCxnSpPr>
          <p:cNvPr id="52" name="Straight Arrow Connector 51"/>
          <p:cNvCxnSpPr/>
          <p:nvPr/>
        </p:nvCxnSpPr>
        <p:spPr bwMode="auto">
          <a:xfrm>
            <a:off x="2121730" y="5594013"/>
            <a:ext cx="4857" cy="1202401"/>
          </a:xfrm>
          <a:prstGeom prst="straightConnector1">
            <a:avLst/>
          </a:prstGeom>
          <a:noFill/>
          <a:ln w="25400" cap="flat" cmpd="sng" algn="ctr">
            <a:solidFill>
              <a:schemeClr val="tx1"/>
            </a:solidFill>
            <a:prstDash val="solid"/>
            <a:round/>
            <a:headEnd type="triangle" w="lg" len="lg"/>
            <a:tailEnd type="triangle" w="lg" len="lg"/>
          </a:ln>
          <a:effectLst/>
        </p:spPr>
      </p:cxnSp>
      <p:sp>
        <p:nvSpPr>
          <p:cNvPr id="31" name="TextBox 30"/>
          <p:cNvSpPr txBox="1"/>
          <p:nvPr/>
        </p:nvSpPr>
        <p:spPr>
          <a:xfrm>
            <a:off x="1728764" y="5855422"/>
            <a:ext cx="2758053" cy="461665"/>
          </a:xfrm>
          <a:prstGeom prst="rect">
            <a:avLst/>
          </a:prstGeom>
          <a:solidFill>
            <a:schemeClr val="bg1"/>
          </a:solidFill>
        </p:spPr>
        <p:txBody>
          <a:bodyPr wrap="square" rtlCol="0">
            <a:spAutoFit/>
          </a:bodyPr>
          <a:lstStyle/>
          <a:p>
            <a:pPr algn="ctr"/>
            <a:r>
              <a:rPr lang="en-US" sz="2400" dirty="0">
                <a:latin typeface="+mn-lt"/>
              </a:rPr>
              <a:t>Molecular diffusion</a:t>
            </a:r>
          </a:p>
        </p:txBody>
      </p:sp>
      <p:pic>
        <p:nvPicPr>
          <p:cNvPr id="5" name="Picture 4">
            <a:extLst>
              <a:ext uri="{FF2B5EF4-FFF2-40B4-BE49-F238E27FC236}">
                <a16:creationId xmlns:a16="http://schemas.microsoft.com/office/drawing/2014/main" id="{350C4B93-74A6-456D-AB29-D595B3A082F6}"/>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658190" y="3886676"/>
            <a:ext cx="1394811" cy="548884"/>
          </a:xfrm>
          <a:prstGeom prst="rect">
            <a:avLst/>
          </a:prstGeom>
        </p:spPr>
      </p:pic>
      <p:pic>
        <p:nvPicPr>
          <p:cNvPr id="68" name="Picture 67"/>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686678" y="5489534"/>
            <a:ext cx="632381" cy="246857"/>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Three steps for mixing</a:t>
            </a:r>
            <a:endParaRPr lang="en-US" dirty="0"/>
          </a:p>
        </p:txBody>
      </p:sp>
      <p:sp>
        <p:nvSpPr>
          <p:cNvPr id="3" name="Content Placeholder 2"/>
          <p:cNvSpPr>
            <a:spLocks noGrp="1"/>
          </p:cNvSpPr>
          <p:nvPr>
            <p:ph idx="1"/>
          </p:nvPr>
        </p:nvSpPr>
        <p:spPr/>
        <p:txBody>
          <a:bodyPr/>
          <a:lstStyle/>
          <a:p>
            <a:r>
              <a:rPr lang="en-US" sz="2800" dirty="0"/>
              <a:t>Large scale eddies to mix at the dimension of the reactor (Macro mixing)</a:t>
            </a:r>
          </a:p>
          <a:p>
            <a:pPr lvl="1"/>
            <a:r>
              <a:rPr lang="en-US" sz="2400" dirty="0"/>
              <a:t>Generate large eddies</a:t>
            </a:r>
          </a:p>
          <a:p>
            <a:pPr lvl="1"/>
            <a:r>
              <a:rPr lang="en-US" sz="2400" dirty="0"/>
              <a:t>Flow expansion with dimensions similar to the dimension of the reactor, pipe, or channel</a:t>
            </a:r>
          </a:p>
          <a:p>
            <a:pPr lvl="1"/>
            <a:r>
              <a:rPr lang="en-US" sz="2400" dirty="0"/>
              <a:t>Critical if the flow splits between treatment trains</a:t>
            </a:r>
          </a:p>
          <a:p>
            <a:r>
              <a:rPr lang="en-US" sz="2800" dirty="0"/>
              <a:t>Turbulence to mix down to the scale of the smallest eddies (Micro mixing)</a:t>
            </a:r>
          </a:p>
          <a:p>
            <a:r>
              <a:rPr lang="en-US" sz="2800" dirty="0"/>
              <a:t>Fluid shear and diffusion to transport the coagulant nanoparticles to the particles and pathogens</a:t>
            </a:r>
          </a:p>
        </p:txBody>
      </p:sp>
      <p:sp>
        <p:nvSpPr>
          <p:cNvPr id="4" name="Right Brace 3"/>
          <p:cNvSpPr/>
          <p:nvPr/>
        </p:nvSpPr>
        <p:spPr>
          <a:xfrm>
            <a:off x="7250464" y="4240227"/>
            <a:ext cx="493614" cy="239524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7841183" y="4745350"/>
            <a:ext cx="1100517" cy="1384995"/>
          </a:xfrm>
          <a:prstGeom prst="rect">
            <a:avLst/>
          </a:prstGeom>
          <a:noFill/>
        </p:spPr>
        <p:txBody>
          <a:bodyPr wrap="square" rtlCol="0">
            <a:spAutoFit/>
          </a:bodyPr>
          <a:lstStyle/>
          <a:p>
            <a:r>
              <a:rPr lang="en-US" dirty="0"/>
              <a:t>Goals aren’t clear</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Energy Dissipation Rate? (see </a:t>
            </a:r>
            <a:r>
              <a:rPr lang="en-US" dirty="0">
                <a:hlinkClick r:id="rId3"/>
              </a:rPr>
              <a:t>AguaClara textbook</a:t>
            </a:r>
            <a:r>
              <a:rPr lang="en-US" dirty="0"/>
              <a:t>)</a:t>
            </a:r>
          </a:p>
        </p:txBody>
      </p:sp>
      <p:sp>
        <p:nvSpPr>
          <p:cNvPr id="3" name="Content Placeholder 2"/>
          <p:cNvSpPr>
            <a:spLocks noGrp="1"/>
          </p:cNvSpPr>
          <p:nvPr>
            <p:ph idx="1"/>
          </p:nvPr>
        </p:nvSpPr>
        <p:spPr/>
        <p:txBody>
          <a:bodyPr/>
          <a:lstStyle/>
          <a:p>
            <a:r>
              <a:rPr lang="en-US" dirty="0"/>
              <a:t>Head loss is the result of dissipation of mechanical energy through viscosity to heat</a:t>
            </a:r>
          </a:p>
          <a:p>
            <a:endParaRPr lang="en-US" dirty="0"/>
          </a:p>
          <a:p>
            <a:endParaRPr lang="en-US" dirty="0"/>
          </a:p>
          <a:p>
            <a:r>
              <a:rPr lang="en-US" dirty="0"/>
              <a:t>Pipe wall shear creates a constant energy dissipation rate in the direction of flow when averaged across the pipe</a:t>
            </a:r>
          </a:p>
          <a:p>
            <a:r>
              <a:rPr lang="en-US" dirty="0"/>
              <a:t>Expansions (jets) create energy dissipation that decreases rapidly with distance downstream  </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31274" y="3048000"/>
            <a:ext cx="1314481" cy="519452"/>
          </a:xfrm>
          <a:prstGeom prst="rect">
            <a:avLst/>
          </a:prstGeom>
        </p:spPr>
      </p:pic>
      <p:sp>
        <p:nvSpPr>
          <p:cNvPr id="5" name="TextBox 4"/>
          <p:cNvSpPr txBox="1"/>
          <p:nvPr/>
        </p:nvSpPr>
        <p:spPr>
          <a:xfrm>
            <a:off x="2418229" y="3084945"/>
            <a:ext cx="5857886" cy="400110"/>
          </a:xfrm>
          <a:prstGeom prst="rect">
            <a:avLst/>
          </a:prstGeom>
          <a:noFill/>
        </p:spPr>
        <p:txBody>
          <a:bodyPr wrap="none" rtlCol="0">
            <a:spAutoFit/>
          </a:bodyPr>
          <a:lstStyle/>
          <a:p>
            <a:r>
              <a:rPr lang="en-US" sz="2000" dirty="0"/>
              <a:t>Where </a:t>
            </a:r>
            <a:r>
              <a:rPr lang="en-US" sz="2000" dirty="0">
                <a:latin typeface="Symbol" panose="05050102010706020507" pitchFamily="18" charset="2"/>
              </a:rPr>
              <a:t>q</a:t>
            </a:r>
            <a:r>
              <a:rPr lang="en-US" sz="2000" dirty="0"/>
              <a:t> is the time over which the energy is dissipated</a:t>
            </a:r>
          </a:p>
        </p:txBody>
      </p:sp>
    </p:spTree>
    <p:extLst>
      <p:ext uri="{BB962C8B-B14F-4D97-AF65-F5344CB8AC3E}">
        <p14:creationId xmlns:p14="http://schemas.microsoft.com/office/powerpoint/2010/main" val="27356313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en-US" sz="4000"/>
              <a:t>Turbulence – Mixing – Energy Dissipation</a:t>
            </a:r>
          </a:p>
        </p:txBody>
      </p:sp>
      <p:sp>
        <p:nvSpPr>
          <p:cNvPr id="520195" name="Rectangle 3"/>
          <p:cNvSpPr>
            <a:spLocks noGrp="1" noChangeArrowheads="1"/>
          </p:cNvSpPr>
          <p:nvPr>
            <p:ph idx="1"/>
          </p:nvPr>
        </p:nvSpPr>
        <p:spPr/>
        <p:txBody>
          <a:bodyPr/>
          <a:lstStyle/>
          <a:p>
            <a:r>
              <a:rPr lang="en-US" dirty="0"/>
              <a:t>The turbulent eddies cause stretching and thinning of concentration gradients and “shuffle” packets of fluid </a:t>
            </a:r>
          </a:p>
          <a:p>
            <a:r>
              <a:rPr lang="en-US" dirty="0"/>
              <a:t>The intensity of the turbulence can be characterized by the rate at which mechanical energy is being lost to thermal energy</a:t>
            </a:r>
          </a:p>
        </p:txBody>
      </p:sp>
      <p:pic>
        <p:nvPicPr>
          <p:cNvPr id="3" name="Picture 2">
            <a:extLst>
              <a:ext uri="{FF2B5EF4-FFF2-40B4-BE49-F238E27FC236}">
                <a16:creationId xmlns:a16="http://schemas.microsoft.com/office/drawing/2014/main" id="{E791D575-D9ED-4644-9A97-1193A01F7FA2}"/>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37558" y="5446207"/>
            <a:ext cx="7068883" cy="679956"/>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p:nvPr>
        </p:nvSpPr>
        <p:spPr/>
        <p:txBody>
          <a:bodyPr/>
          <a:lstStyle/>
          <a:p>
            <a:r>
              <a:rPr lang="en-US" dirty="0"/>
              <a:t>How Far Can Turbulence Mix? (Viscous inner scale)</a:t>
            </a:r>
          </a:p>
        </p:txBody>
      </p:sp>
      <p:sp>
        <p:nvSpPr>
          <p:cNvPr id="515075" name="Rectangle 3"/>
          <p:cNvSpPr>
            <a:spLocks noGrp="1" noChangeArrowheads="1"/>
          </p:cNvSpPr>
          <p:nvPr>
            <p:ph idx="1"/>
          </p:nvPr>
        </p:nvSpPr>
        <p:spPr>
          <a:xfrm>
            <a:off x="292100" y="1692242"/>
            <a:ext cx="3625850" cy="4114800"/>
          </a:xfrm>
        </p:spPr>
        <p:txBody>
          <a:bodyPr/>
          <a:lstStyle/>
          <a:p>
            <a:pPr>
              <a:lnSpc>
                <a:spcPct val="90000"/>
              </a:lnSpc>
            </a:pPr>
            <a:r>
              <a:rPr lang="en-US" sz="2800" dirty="0"/>
              <a:t>Dissipates </a:t>
            </a:r>
            <a:r>
              <a:rPr lang="en-US" sz="2800" b="1" u="sng" dirty="0"/>
              <a:t>energy</a:t>
            </a:r>
            <a:r>
              <a:rPr lang="en-US" sz="2800" dirty="0"/>
              <a:t> from the mean flow through chaotic eddies and through </a:t>
            </a:r>
            <a:r>
              <a:rPr lang="en-US" sz="2800" b="1" u="sng" dirty="0"/>
              <a:t>viscosity</a:t>
            </a:r>
            <a:r>
              <a:rPr lang="en-US" sz="2800" dirty="0"/>
              <a:t> where the kinetic energy is converted to heat</a:t>
            </a:r>
          </a:p>
          <a:p>
            <a:pPr>
              <a:lnSpc>
                <a:spcPct val="90000"/>
              </a:lnSpc>
            </a:pPr>
            <a:r>
              <a:rPr lang="en-US" sz="2800" dirty="0"/>
              <a:t>Turbulence is a great mixer down to about 50x* the Kolmogorov scale</a:t>
            </a:r>
          </a:p>
        </p:txBody>
      </p:sp>
      <p:sp>
        <p:nvSpPr>
          <p:cNvPr id="515077" name="Text Box 5 1"/>
          <p:cNvSpPr txBox="1">
            <a:spLocks noChangeArrowheads="1"/>
          </p:cNvSpPr>
          <p:nvPr/>
        </p:nvSpPr>
        <p:spPr bwMode="auto">
          <a:xfrm>
            <a:off x="4426998" y="2061949"/>
            <a:ext cx="2747963" cy="396875"/>
          </a:xfrm>
          <a:prstGeom prst="rect">
            <a:avLst/>
          </a:prstGeom>
          <a:noFill/>
          <a:ln w="12700" algn="ctr">
            <a:noFill/>
            <a:miter lim="800000"/>
            <a:headEnd type="none" w="lg" len="med"/>
            <a:tailEnd type="none" w="lg" len="med"/>
          </a:ln>
          <a:effectLst/>
        </p:spPr>
        <p:txBody>
          <a:bodyPr wrap="none">
            <a:spAutoFit/>
          </a:bodyPr>
          <a:lstStyle/>
          <a:p>
            <a:r>
              <a:rPr lang="en-US" sz="2000" dirty="0"/>
              <a:t>Kolmogorov length scale</a:t>
            </a:r>
          </a:p>
        </p:txBody>
      </p:sp>
      <p:sp>
        <p:nvSpPr>
          <p:cNvPr id="515086" name="Text Box 14"/>
          <p:cNvSpPr txBox="1">
            <a:spLocks noChangeArrowheads="1"/>
          </p:cNvSpPr>
          <p:nvPr/>
        </p:nvSpPr>
        <p:spPr bwMode="auto">
          <a:xfrm>
            <a:off x="5551991" y="6457890"/>
            <a:ext cx="3592009" cy="400110"/>
          </a:xfrm>
          <a:prstGeom prst="rect">
            <a:avLst/>
          </a:prstGeom>
          <a:noFill/>
          <a:ln w="12700" algn="ctr">
            <a:noFill/>
            <a:miter lim="800000"/>
            <a:headEnd type="none" w="lg" len="med"/>
            <a:tailEnd type="none" w="lg" len="med"/>
          </a:ln>
          <a:effectLst/>
        </p:spPr>
        <p:txBody>
          <a:bodyPr wrap="none">
            <a:spAutoFit/>
          </a:bodyPr>
          <a:lstStyle/>
          <a:p>
            <a:r>
              <a:rPr lang="en-US" sz="2000" dirty="0">
                <a:latin typeface="Symbol" pitchFamily="18" charset="2"/>
              </a:rPr>
              <a:t>n,</a:t>
            </a:r>
            <a:r>
              <a:rPr lang="en-US" sz="2000" dirty="0"/>
              <a:t> viscosity, for water is 10</a:t>
            </a:r>
            <a:r>
              <a:rPr lang="en-US" sz="2000" baseline="30000" dirty="0"/>
              <a:t>-6 </a:t>
            </a:r>
            <a:r>
              <a:rPr lang="en-US" sz="2000" dirty="0"/>
              <a:t>m</a:t>
            </a:r>
            <a:r>
              <a:rPr lang="en-US" sz="2000" baseline="30000" dirty="0"/>
              <a:t>2</a:t>
            </a:r>
            <a:r>
              <a:rPr lang="en-US" sz="2000" dirty="0"/>
              <a:t>/s</a:t>
            </a:r>
          </a:p>
        </p:txBody>
      </p:sp>
      <p:sp>
        <p:nvSpPr>
          <p:cNvPr id="15" name="TextBox 14"/>
          <p:cNvSpPr txBox="1"/>
          <p:nvPr/>
        </p:nvSpPr>
        <p:spPr>
          <a:xfrm>
            <a:off x="261255" y="6330491"/>
            <a:ext cx="5202963" cy="523220"/>
          </a:xfrm>
          <a:prstGeom prst="rect">
            <a:avLst/>
          </a:prstGeom>
          <a:noFill/>
        </p:spPr>
        <p:txBody>
          <a:bodyPr wrap="none" rtlCol="0">
            <a:spAutoFit/>
          </a:bodyPr>
          <a:lstStyle/>
          <a:p>
            <a:r>
              <a:rPr lang="en-US" dirty="0">
                <a:solidFill>
                  <a:schemeClr val="accent4"/>
                </a:solidFill>
              </a:rPr>
              <a:t>Viscosity kills inertia (and eddies)!</a:t>
            </a:r>
          </a:p>
        </p:txBody>
      </p:sp>
      <p:sp>
        <p:nvSpPr>
          <p:cNvPr id="17" name="Text Box 5 2"/>
          <p:cNvSpPr txBox="1">
            <a:spLocks noChangeArrowheads="1"/>
          </p:cNvSpPr>
          <p:nvPr/>
        </p:nvSpPr>
        <p:spPr bwMode="auto">
          <a:xfrm>
            <a:off x="4426998" y="2674691"/>
            <a:ext cx="2836033" cy="400110"/>
          </a:xfrm>
          <a:prstGeom prst="rect">
            <a:avLst/>
          </a:prstGeom>
          <a:noFill/>
          <a:ln w="12700" algn="ctr">
            <a:noFill/>
            <a:miter lim="800000"/>
            <a:headEnd type="none" w="lg" len="med"/>
            <a:tailEnd type="none" w="lg" len="med"/>
          </a:ln>
          <a:effectLst/>
        </p:spPr>
        <p:txBody>
          <a:bodyPr wrap="none">
            <a:spAutoFit/>
          </a:bodyPr>
          <a:lstStyle/>
          <a:p>
            <a:r>
              <a:rPr lang="en-US" sz="2000" dirty="0"/>
              <a:t>Inner viscous length scale</a:t>
            </a:r>
          </a:p>
        </p:txBody>
      </p:sp>
      <p:graphicFrame>
        <p:nvGraphicFramePr>
          <p:cNvPr id="5" name="Object 4"/>
          <p:cNvGraphicFramePr>
            <a:graphicFrameLocks noChangeAspect="1"/>
          </p:cNvGraphicFramePr>
          <p:nvPr>
            <p:extLst>
              <p:ext uri="{D42A27DB-BD31-4B8C-83A1-F6EECF244321}">
                <p14:modId xmlns:p14="http://schemas.microsoft.com/office/powerpoint/2010/main" val="2447877752"/>
              </p:ext>
            </p:extLst>
          </p:nvPr>
        </p:nvGraphicFramePr>
        <p:xfrm>
          <a:off x="5417479" y="3648015"/>
          <a:ext cx="3476625" cy="2809875"/>
        </p:xfrm>
        <a:graphic>
          <a:graphicData uri="http://schemas.openxmlformats.org/presentationml/2006/ole">
            <mc:AlternateContent xmlns:mc="http://schemas.openxmlformats.org/markup-compatibility/2006">
              <mc:Choice xmlns:v="urn:schemas-microsoft-com:vml" Requires="v">
                <p:oleObj spid="_x0000_s515562" name="Mathcad" r:id="rId12" imgW="3476520" imgH="2809800" progId="Mathcad">
                  <p:embed/>
                </p:oleObj>
              </mc:Choice>
              <mc:Fallback>
                <p:oleObj name="Mathcad" r:id="rId12" imgW="3476520" imgH="2809800" progId="Mathcad">
                  <p:embed/>
                  <p:pic>
                    <p:nvPicPr>
                      <p:cNvPr id="0" name=""/>
                      <p:cNvPicPr/>
                      <p:nvPr/>
                    </p:nvPicPr>
                    <p:blipFill>
                      <a:blip r:embed="rId13"/>
                      <a:stretch>
                        <a:fillRect/>
                      </a:stretch>
                    </p:blipFill>
                    <p:spPr>
                      <a:xfrm>
                        <a:off x="5417479" y="3648015"/>
                        <a:ext cx="3476625" cy="2809875"/>
                      </a:xfrm>
                      <a:prstGeom prst="rect">
                        <a:avLst/>
                      </a:prstGeom>
                    </p:spPr>
                  </p:pic>
                </p:oleObj>
              </mc:Fallback>
            </mc:AlternateContent>
          </a:graphicData>
        </a:graphic>
      </p:graphicFrame>
      <p:sp>
        <p:nvSpPr>
          <p:cNvPr id="3" name="TextBox 2"/>
          <p:cNvSpPr txBox="1"/>
          <p:nvPr/>
        </p:nvSpPr>
        <p:spPr>
          <a:xfrm>
            <a:off x="6713838" y="4160108"/>
            <a:ext cx="1878227" cy="830997"/>
          </a:xfrm>
          <a:prstGeom prst="rect">
            <a:avLst/>
          </a:prstGeom>
          <a:noFill/>
        </p:spPr>
        <p:txBody>
          <a:bodyPr wrap="square" rtlCol="0">
            <a:spAutoFit/>
          </a:bodyPr>
          <a:lstStyle/>
          <a:p>
            <a:pPr algn="r"/>
            <a:r>
              <a:rPr lang="en-US" sz="2400" dirty="0"/>
              <a:t>Eddies cause mixing</a:t>
            </a:r>
          </a:p>
        </p:txBody>
      </p:sp>
      <p:sp>
        <p:nvSpPr>
          <p:cNvPr id="13" name="TextBox 12"/>
          <p:cNvSpPr txBox="1"/>
          <p:nvPr/>
        </p:nvSpPr>
        <p:spPr>
          <a:xfrm>
            <a:off x="6120713" y="5058032"/>
            <a:ext cx="1812325" cy="830997"/>
          </a:xfrm>
          <a:prstGeom prst="rect">
            <a:avLst/>
          </a:prstGeom>
          <a:noFill/>
        </p:spPr>
        <p:txBody>
          <a:bodyPr wrap="square" rtlCol="0">
            <a:spAutoFit/>
          </a:bodyPr>
          <a:lstStyle/>
          <a:p>
            <a:r>
              <a:rPr lang="en-US" sz="2400" dirty="0"/>
              <a:t>Shear </a:t>
            </a:r>
            <a:br>
              <a:rPr lang="en-US" sz="2400" dirty="0"/>
            </a:br>
            <a:r>
              <a:rPr lang="en-US" sz="2400" dirty="0"/>
              <a:t>and diffusion</a:t>
            </a:r>
          </a:p>
        </p:txBody>
      </p:sp>
      <p:sp>
        <p:nvSpPr>
          <p:cNvPr id="6" name="Rectangle 5"/>
          <p:cNvSpPr/>
          <p:nvPr/>
        </p:nvSpPr>
        <p:spPr>
          <a:xfrm>
            <a:off x="407773" y="6082325"/>
            <a:ext cx="4572000" cy="307777"/>
          </a:xfrm>
          <a:prstGeom prst="rect">
            <a:avLst/>
          </a:prstGeom>
        </p:spPr>
        <p:txBody>
          <a:bodyPr>
            <a:spAutoFit/>
          </a:bodyPr>
          <a:lstStyle/>
          <a:p>
            <a:pPr eaLnBrk="1" hangingPunct="1">
              <a:spcBef>
                <a:spcPct val="30000"/>
              </a:spcBef>
              <a:defRPr/>
            </a:pPr>
            <a:r>
              <a:rPr lang="en-US" sz="1400" dirty="0"/>
              <a:t>*http://dimotakis.caltech.edu/pdf/Dimotakis_JFM2000.pdf</a:t>
            </a:r>
          </a:p>
        </p:txBody>
      </p:sp>
      <p:pic>
        <p:nvPicPr>
          <p:cNvPr id="12" name="Picture 11">
            <a:extLst>
              <a:ext uri="{FF2B5EF4-FFF2-40B4-BE49-F238E27FC236}">
                <a16:creationId xmlns:a16="http://schemas.microsoft.com/office/drawing/2014/main" id="{23D04C17-9D05-4ADC-AE65-D48F5849F4EE}"/>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9597338" y="0"/>
            <a:ext cx="3713524" cy="830476"/>
          </a:xfrm>
          <a:prstGeom prst="rect">
            <a:avLst/>
          </a:prstGeom>
        </p:spPr>
      </p:pic>
      <p:pic>
        <p:nvPicPr>
          <p:cNvPr id="16" name="Picture 15">
            <a:extLst>
              <a:ext uri="{FF2B5EF4-FFF2-40B4-BE49-F238E27FC236}">
                <a16:creationId xmlns:a16="http://schemas.microsoft.com/office/drawing/2014/main" id="{9BA5C3AE-1697-4A85-8403-02D6DA4EE8EA}"/>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9597338" y="1107981"/>
            <a:ext cx="2099809" cy="263619"/>
          </a:xfrm>
          <a:prstGeom prst="rect">
            <a:avLst/>
          </a:prstGeom>
        </p:spPr>
      </p:pic>
      <p:pic>
        <p:nvPicPr>
          <p:cNvPr id="19" name="Picture 18">
            <a:extLst>
              <a:ext uri="{FF2B5EF4-FFF2-40B4-BE49-F238E27FC236}">
                <a16:creationId xmlns:a16="http://schemas.microsoft.com/office/drawing/2014/main" id="{24A35D7E-7FC5-4699-A652-BA3663471908}"/>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9597338" y="1872162"/>
            <a:ext cx="2755047" cy="559238"/>
          </a:xfrm>
          <a:prstGeom prst="rect">
            <a:avLst/>
          </a:prstGeom>
        </p:spPr>
      </p:pic>
      <p:pic>
        <p:nvPicPr>
          <p:cNvPr id="21" name="Picture 20">
            <a:extLst>
              <a:ext uri="{FF2B5EF4-FFF2-40B4-BE49-F238E27FC236}">
                <a16:creationId xmlns:a16="http://schemas.microsoft.com/office/drawing/2014/main" id="{8BE877D2-2C62-46F2-AC44-2F2509E8C914}"/>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9597338" y="2759372"/>
            <a:ext cx="2206476" cy="630857"/>
          </a:xfrm>
          <a:prstGeom prst="rect">
            <a:avLst/>
          </a:prstGeom>
        </p:spPr>
      </p:pic>
      <p:pic>
        <p:nvPicPr>
          <p:cNvPr id="23" name="Picture 22">
            <a:extLst>
              <a:ext uri="{FF2B5EF4-FFF2-40B4-BE49-F238E27FC236}">
                <a16:creationId xmlns:a16="http://schemas.microsoft.com/office/drawing/2014/main" id="{F925B9F3-AC77-4F15-89CD-CE900E177018}"/>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9597338" y="3467772"/>
            <a:ext cx="3731809" cy="707048"/>
          </a:xfrm>
          <a:prstGeom prst="rect">
            <a:avLst/>
          </a:prstGeom>
        </p:spPr>
      </p:pic>
      <p:pic>
        <p:nvPicPr>
          <p:cNvPr id="25" name="Picture 24">
            <a:extLst>
              <a:ext uri="{FF2B5EF4-FFF2-40B4-BE49-F238E27FC236}">
                <a16:creationId xmlns:a16="http://schemas.microsoft.com/office/drawing/2014/main" id="{78684709-46D5-4A57-8784-08ED11A028BE}"/>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204657" y="1882435"/>
            <a:ext cx="1456762" cy="707048"/>
          </a:xfrm>
          <a:prstGeom prst="rect">
            <a:avLst/>
          </a:prstGeom>
        </p:spPr>
      </p:pic>
      <p:pic>
        <p:nvPicPr>
          <p:cNvPr id="27" name="Picture 26">
            <a:extLst>
              <a:ext uri="{FF2B5EF4-FFF2-40B4-BE49-F238E27FC236}">
                <a16:creationId xmlns:a16="http://schemas.microsoft.com/office/drawing/2014/main" id="{D835024A-79DE-4D97-97A6-71805D6BBFA0}"/>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7263031" y="2747233"/>
            <a:ext cx="1312000" cy="230095"/>
          </a:xfrm>
          <a:prstGeom prst="rect">
            <a:avLst/>
          </a:prstGeom>
        </p:spPr>
      </p:pic>
      <p:pic>
        <p:nvPicPr>
          <p:cNvPr id="29" name="Picture 28">
            <a:extLst>
              <a:ext uri="{FF2B5EF4-FFF2-40B4-BE49-F238E27FC236}">
                <a16:creationId xmlns:a16="http://schemas.microsoft.com/office/drawing/2014/main" id="{DDC68AB6-BE3B-4BC3-82DF-6DE603CAAC3E}"/>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7269429" y="3149877"/>
            <a:ext cx="995048" cy="21333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Mixing below the inner viscous length scale is by shear and diffusion</a:t>
            </a:r>
          </a:p>
        </p:txBody>
      </p:sp>
      <p:sp>
        <p:nvSpPr>
          <p:cNvPr id="3" name="Content Placeholder 2"/>
          <p:cNvSpPr>
            <a:spLocks noGrp="1"/>
          </p:cNvSpPr>
          <p:nvPr>
            <p:ph idx="1"/>
          </p:nvPr>
        </p:nvSpPr>
        <p:spPr/>
        <p:txBody>
          <a:bodyPr/>
          <a:lstStyle/>
          <a:p>
            <a:r>
              <a:rPr lang="en-US" sz="3600" dirty="0"/>
              <a:t>The viscous shear and molecular diffusion processes are both slow</a:t>
            </a:r>
          </a:p>
          <a:p>
            <a:r>
              <a:rPr lang="en-US" sz="3600" dirty="0"/>
              <a:t>There is no practical way to speed diffusion</a:t>
            </a:r>
          </a:p>
          <a:p>
            <a:r>
              <a:rPr lang="en-US" sz="3600" dirty="0"/>
              <a:t>A contact chamber might be helpful*</a:t>
            </a:r>
          </a:p>
          <a:p>
            <a:pPr lvl="1"/>
            <a:r>
              <a:rPr lang="en-US" sz="3200" dirty="0"/>
              <a:t>Time for dissolved organics to diffuse to coagulant nanoparticles</a:t>
            </a:r>
          </a:p>
          <a:p>
            <a:pPr lvl="1"/>
            <a:r>
              <a:rPr lang="en-US" sz="3200" dirty="0"/>
              <a:t>Time for nanoparticles to diffuse to particles and pathogens</a:t>
            </a:r>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1590032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design…</a:t>
            </a:r>
          </a:p>
        </p:txBody>
      </p:sp>
      <p:sp>
        <p:nvSpPr>
          <p:cNvPr id="3" name="Content Placeholder 2"/>
          <p:cNvSpPr>
            <a:spLocks noGrp="1"/>
          </p:cNvSpPr>
          <p:nvPr>
            <p:ph idx="1"/>
          </p:nvPr>
        </p:nvSpPr>
        <p:spPr/>
        <p:txBody>
          <a:bodyPr/>
          <a:lstStyle/>
          <a:p>
            <a:r>
              <a:rPr lang="en-US" dirty="0"/>
              <a:t>We don’t currently have a rational basis for design of a rapid mix unit</a:t>
            </a:r>
          </a:p>
          <a:p>
            <a:r>
              <a:rPr lang="en-US" dirty="0"/>
              <a:t>The 1 L/s pilot plant offers us the opportunity to do the needed research.</a:t>
            </a:r>
          </a:p>
          <a:p>
            <a:r>
              <a:rPr lang="en-US" dirty="0"/>
              <a:t>The only compelling reason for rapid mix is prior to flow splitting to multiple treatment trains</a:t>
            </a:r>
          </a:p>
        </p:txBody>
      </p:sp>
    </p:spTree>
    <p:extLst>
      <p:ext uri="{BB962C8B-B14F-4D97-AF65-F5344CB8AC3E}">
        <p14:creationId xmlns:p14="http://schemas.microsoft.com/office/powerpoint/2010/main" val="40872140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Conventional Coagulation Hypothesis*</a:t>
            </a:r>
          </a:p>
        </p:txBody>
      </p:sp>
      <p:sp>
        <p:nvSpPr>
          <p:cNvPr id="3" name="Content Placeholder 2"/>
          <p:cNvSpPr>
            <a:spLocks noGrp="1"/>
          </p:cNvSpPr>
          <p:nvPr>
            <p:ph idx="1"/>
          </p:nvPr>
        </p:nvSpPr>
        <p:spPr/>
        <p:txBody>
          <a:bodyPr/>
          <a:lstStyle/>
          <a:p>
            <a:r>
              <a:rPr lang="en-US" dirty="0"/>
              <a:t>“The purpose of addition of coagulant chemicals is to neutralize the negative charges on the colloidal particles to prevent those particles from repelling each other. </a:t>
            </a:r>
          </a:p>
          <a:p>
            <a:r>
              <a:rPr lang="en-US" dirty="0"/>
              <a:t>Coagulants due to their positive charge attract negatively charged particles in the water.”</a:t>
            </a:r>
            <a:br>
              <a:rPr lang="en-US" dirty="0"/>
            </a:br>
            <a:r>
              <a:rPr lang="en-US" sz="2000" dirty="0">
                <a:hlinkClick r:id="rId3"/>
              </a:rPr>
              <a:t>http://www.thewatertreatments.com/wastewater-sewage-treatment/coagulation-flocculation-process/</a:t>
            </a:r>
            <a:endParaRPr lang="en-US" dirty="0"/>
          </a:p>
        </p:txBody>
      </p:sp>
      <p:sp>
        <p:nvSpPr>
          <p:cNvPr id="4" name="TextBox 3"/>
          <p:cNvSpPr txBox="1"/>
          <p:nvPr/>
        </p:nvSpPr>
        <p:spPr>
          <a:xfrm>
            <a:off x="158496" y="6299394"/>
            <a:ext cx="8656320" cy="400110"/>
          </a:xfrm>
          <a:prstGeom prst="rect">
            <a:avLst/>
          </a:prstGeom>
          <a:noFill/>
        </p:spPr>
        <p:txBody>
          <a:bodyPr wrap="square" rtlCol="0">
            <a:spAutoFit/>
          </a:bodyPr>
          <a:lstStyle/>
          <a:p>
            <a:r>
              <a:rPr lang="en-US" sz="2000" dirty="0"/>
              <a:t>* This hypothesis has been the explanation of coagulation for close to 100 years.</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we generate intense turbulence?</a:t>
            </a:r>
          </a:p>
        </p:txBody>
      </p:sp>
      <p:sp>
        <p:nvSpPr>
          <p:cNvPr id="4" name="Content Placeholder 3"/>
          <p:cNvSpPr>
            <a:spLocks noGrp="1"/>
          </p:cNvSpPr>
          <p:nvPr>
            <p:ph idx="1"/>
          </p:nvPr>
        </p:nvSpPr>
        <p:spPr/>
        <p:txBody>
          <a:bodyPr/>
          <a:lstStyle/>
          <a:p>
            <a:r>
              <a:rPr lang="en-US" dirty="0"/>
              <a:t>We need to be converting mechanical energy (kinetic energy) to thermal energy</a:t>
            </a:r>
          </a:p>
          <a:p>
            <a:r>
              <a:rPr lang="en-US" dirty="0"/>
              <a:t>We want “concentrated” head loss! (this shouldn’t be too hard to achieve!)</a:t>
            </a:r>
          </a:p>
          <a:p>
            <a:r>
              <a:rPr lang="en-US" dirty="0"/>
              <a:t>Therefore use minor loss (related to a change in flow geometry) rather than major loss (from shear at the solid boundaries)</a:t>
            </a:r>
          </a:p>
          <a:p>
            <a:r>
              <a:rPr lang="en-US" dirty="0"/>
              <a:t>Almost all minor losses are caused by </a:t>
            </a:r>
            <a:r>
              <a:rPr lang="en-US" b="1" dirty="0"/>
              <a:t>expansions (We need a flow </a:t>
            </a:r>
            <a:r>
              <a:rPr lang="en-US" sz="800" b="1" dirty="0"/>
              <a:t>E</a:t>
            </a:r>
            <a:r>
              <a:rPr lang="en-US" sz="900" b="1" dirty="0"/>
              <a:t>X</a:t>
            </a:r>
            <a:r>
              <a:rPr lang="en-US" sz="1000" b="1" dirty="0"/>
              <a:t>P</a:t>
            </a:r>
            <a:r>
              <a:rPr lang="en-US" sz="1200" b="1" dirty="0"/>
              <a:t>A</a:t>
            </a:r>
            <a:r>
              <a:rPr lang="en-US" sz="1600" b="1" dirty="0"/>
              <a:t>N</a:t>
            </a:r>
            <a:r>
              <a:rPr lang="en-US" sz="2000" b="1" dirty="0"/>
              <a:t>S</a:t>
            </a:r>
            <a:r>
              <a:rPr lang="en-US" sz="2400" b="1" dirty="0"/>
              <a:t>I</a:t>
            </a:r>
            <a:r>
              <a:rPr lang="en-US" sz="2800" b="1" dirty="0"/>
              <a:t>O</a:t>
            </a:r>
            <a:r>
              <a:rPr lang="en-US" b="1" dirty="0"/>
              <a:t>N)</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146964" cy="1143000"/>
          </a:xfrm>
        </p:spPr>
        <p:txBody>
          <a:bodyPr/>
          <a:lstStyle/>
          <a:p>
            <a:r>
              <a:rPr lang="en-US" dirty="0"/>
              <a:t>Flow Expansion</a:t>
            </a:r>
          </a:p>
        </p:txBody>
      </p:sp>
      <p:sp>
        <p:nvSpPr>
          <p:cNvPr id="3" name="Content Placeholder 2"/>
          <p:cNvSpPr>
            <a:spLocks noGrp="1"/>
          </p:cNvSpPr>
          <p:nvPr>
            <p:ph idx="1"/>
          </p:nvPr>
        </p:nvSpPr>
        <p:spPr/>
        <p:txBody>
          <a:bodyPr/>
          <a:lstStyle/>
          <a:p>
            <a:r>
              <a:rPr lang="en-US" dirty="0"/>
              <a:t>The control volume analysis gave us the </a:t>
            </a:r>
            <a:r>
              <a:rPr lang="en-US" b="1" u="sng" dirty="0"/>
              <a:t>total</a:t>
            </a:r>
            <a:r>
              <a:rPr lang="en-US" dirty="0"/>
              <a:t> energy loss, but it doesn’t give us the energy dissipation rate.</a:t>
            </a:r>
          </a:p>
          <a:p>
            <a:r>
              <a:rPr lang="en-US" dirty="0"/>
              <a:t>The energy dissipation rate varies with location in the expanding jet</a:t>
            </a:r>
          </a:p>
        </p:txBody>
      </p:sp>
      <p:pic>
        <p:nvPicPr>
          <p:cNvPr id="20" name="Picture 1"/>
          <p:cNvPicPr preferRelativeResize="0">
            <a:picLocks noChangeAspect="1" noChangeArrowheads="1"/>
          </p:cNvPicPr>
          <p:nvPr/>
        </p:nvPicPr>
        <p:blipFill>
          <a:blip r:embed="rId3" cstate="print"/>
          <a:srcRect l="71282" t="14944" r="24344" b="63384"/>
          <a:stretch>
            <a:fillRect/>
          </a:stretch>
        </p:blipFill>
        <p:spPr bwMode="auto">
          <a:xfrm rot="16200000" flipH="1">
            <a:off x="3426847" y="3407293"/>
            <a:ext cx="699440" cy="4719316"/>
          </a:xfrm>
          <a:prstGeom prst="rect">
            <a:avLst/>
          </a:prstGeom>
          <a:noFill/>
          <a:ln w="0">
            <a:noFill/>
            <a:miter lim="800000"/>
            <a:headEnd/>
            <a:tailEnd/>
          </a:ln>
        </p:spPr>
      </p:pic>
      <p:pic>
        <p:nvPicPr>
          <p:cNvPr id="6" name="Picture 5">
            <a:extLst>
              <a:ext uri="{FF2B5EF4-FFF2-40B4-BE49-F238E27FC236}">
                <a16:creationId xmlns:a16="http://schemas.microsoft.com/office/drawing/2014/main" id="{76A76C67-8174-490C-B124-4CBC4FE3416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136225" y="409138"/>
            <a:ext cx="2494476"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85800" y="304800"/>
            <a:ext cx="3433119" cy="1143000"/>
          </a:xfrm>
        </p:spPr>
        <p:txBody>
          <a:bodyPr/>
          <a:lstStyle/>
          <a:p>
            <a:r>
              <a:rPr lang="en-US" dirty="0"/>
              <a:t>Jet Mixing</a:t>
            </a:r>
          </a:p>
        </p:txBody>
      </p:sp>
      <p:sp>
        <p:nvSpPr>
          <p:cNvPr id="11" name="TextBox 10"/>
          <p:cNvSpPr txBox="1"/>
          <p:nvPr/>
        </p:nvSpPr>
        <p:spPr>
          <a:xfrm>
            <a:off x="3429000" y="1905000"/>
            <a:ext cx="5593702" cy="954107"/>
          </a:xfrm>
          <a:prstGeom prst="rect">
            <a:avLst/>
          </a:prstGeom>
          <a:noFill/>
        </p:spPr>
        <p:txBody>
          <a:bodyPr wrap="square" rtlCol="0">
            <a:spAutoFit/>
          </a:bodyPr>
          <a:lstStyle/>
          <a:p>
            <a:r>
              <a:rPr lang="en-US" dirty="0"/>
              <a:t>Minimum x for which this relationship is valid is </a:t>
            </a:r>
          </a:p>
        </p:txBody>
      </p:sp>
      <p:graphicFrame>
        <p:nvGraphicFramePr>
          <p:cNvPr id="263175" name="Object 7"/>
          <p:cNvGraphicFramePr>
            <a:graphicFrameLocks noChangeAspect="1"/>
          </p:cNvGraphicFramePr>
          <p:nvPr/>
        </p:nvGraphicFramePr>
        <p:xfrm>
          <a:off x="6762492" y="2408821"/>
          <a:ext cx="647700" cy="381000"/>
        </p:xfrm>
        <a:graphic>
          <a:graphicData uri="http://schemas.openxmlformats.org/presentationml/2006/ole">
            <mc:AlternateContent xmlns:mc="http://schemas.openxmlformats.org/markup-compatibility/2006">
              <mc:Choice xmlns:v="urn:schemas-microsoft-com:vml" Requires="v">
                <p:oleObj spid="_x0000_s1006899" name="Equation" r:id="rId9" imgW="647640" imgH="380880" progId="Equation.DSMT4">
                  <p:embed/>
                </p:oleObj>
              </mc:Choice>
              <mc:Fallback>
                <p:oleObj name="Equation" r:id="rId9" imgW="647640" imgH="380880" progId="Equation.DSMT4">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492" y="2408821"/>
                        <a:ext cx="6477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59144" name="Object 8"/>
          <p:cNvGraphicFramePr>
            <a:graphicFrameLocks noChangeAspect="1"/>
          </p:cNvGraphicFramePr>
          <p:nvPr>
            <p:extLst>
              <p:ext uri="{D42A27DB-BD31-4B8C-83A1-F6EECF244321}">
                <p14:modId xmlns:p14="http://schemas.microsoft.com/office/powerpoint/2010/main" val="2756876412"/>
              </p:ext>
            </p:extLst>
          </p:nvPr>
        </p:nvGraphicFramePr>
        <p:xfrm>
          <a:off x="3323756" y="3525660"/>
          <a:ext cx="5804189" cy="2166066"/>
        </p:xfrm>
        <a:graphic>
          <a:graphicData uri="http://schemas.openxmlformats.org/presentationml/2006/ole">
            <mc:AlternateContent xmlns:mc="http://schemas.openxmlformats.org/markup-compatibility/2006">
              <mc:Choice xmlns:v="urn:schemas-microsoft-com:vml" Requires="v">
                <p:oleObj spid="_x0000_s1006900" name="Mathcad" r:id="rId11" imgW="6448320" imgH="2409840" progId="Mathcad">
                  <p:embed/>
                </p:oleObj>
              </mc:Choice>
              <mc:Fallback>
                <p:oleObj name="Mathcad" r:id="rId11" imgW="6448320" imgH="2409840" progId="Mathcad">
                  <p:embed/>
                  <p:pic>
                    <p:nvPicPr>
                      <p:cNvPr id="0" name="Picture 8"/>
                      <p:cNvPicPr>
                        <a:picLocks noChangeAspect="1" noChangeArrowheads="1"/>
                      </p:cNvPicPr>
                      <p:nvPr/>
                    </p:nvPicPr>
                    <p:blipFill>
                      <a:blip r:embed="rId12"/>
                      <a:srcRect/>
                      <a:stretch>
                        <a:fillRect/>
                      </a:stretch>
                    </p:blipFill>
                    <p:spPr bwMode="auto">
                      <a:xfrm>
                        <a:off x="3323756" y="3525660"/>
                        <a:ext cx="5804189" cy="2166066"/>
                      </a:xfrm>
                      <a:prstGeom prst="rect">
                        <a:avLst/>
                      </a:prstGeom>
                      <a:noFill/>
                      <a:ln>
                        <a:noFill/>
                      </a:ln>
                      <a:effectLst/>
                    </p:spPr>
                  </p:pic>
                </p:oleObj>
              </mc:Fallback>
            </mc:AlternateContent>
          </a:graphicData>
        </a:graphic>
      </p:graphicFrame>
      <p:sp>
        <p:nvSpPr>
          <p:cNvPr id="14" name="TextBox 13"/>
          <p:cNvSpPr txBox="1"/>
          <p:nvPr/>
        </p:nvSpPr>
        <p:spPr>
          <a:xfrm>
            <a:off x="3909527" y="2957804"/>
            <a:ext cx="4666662" cy="523220"/>
          </a:xfrm>
          <a:prstGeom prst="rect">
            <a:avLst/>
          </a:prstGeom>
          <a:noFill/>
        </p:spPr>
        <p:txBody>
          <a:bodyPr wrap="none" rtlCol="0">
            <a:spAutoFit/>
          </a:bodyPr>
          <a:lstStyle/>
          <a:p>
            <a:r>
              <a:rPr lang="en-US" dirty="0"/>
              <a:t>x is distance from the jet origin</a:t>
            </a:r>
          </a:p>
        </p:txBody>
      </p:sp>
      <p:sp>
        <p:nvSpPr>
          <p:cNvPr id="15" name="TextBox 14"/>
          <p:cNvSpPr txBox="1"/>
          <p:nvPr/>
        </p:nvSpPr>
        <p:spPr>
          <a:xfrm>
            <a:off x="3767149" y="5483376"/>
            <a:ext cx="3799955" cy="1200329"/>
          </a:xfrm>
          <a:prstGeom prst="rect">
            <a:avLst/>
          </a:prstGeom>
          <a:noFill/>
        </p:spPr>
        <p:txBody>
          <a:bodyPr wrap="square" rtlCol="0">
            <a:spAutoFit/>
          </a:bodyPr>
          <a:lstStyle/>
          <a:p>
            <a:r>
              <a:rPr lang="en-US" sz="1800" dirty="0"/>
              <a:t>The value we will use in our analysis. Further work is require to determine the best value of this parameter for different jet geometries.</a:t>
            </a:r>
          </a:p>
        </p:txBody>
      </p:sp>
      <p:pic>
        <p:nvPicPr>
          <p:cNvPr id="17" name="Picture 1 1"/>
          <p:cNvPicPr preferRelativeResize="0">
            <a:picLocks noChangeAspect="1" noChangeArrowheads="1"/>
          </p:cNvPicPr>
          <p:nvPr/>
        </p:nvPicPr>
        <p:blipFill rotWithShape="1">
          <a:blip r:embed="rId13" cstate="print"/>
          <a:srcRect l="71282" t="14944" r="25365" b="76367"/>
          <a:stretch/>
        </p:blipFill>
        <p:spPr bwMode="auto">
          <a:xfrm rot="16200000" flipH="1">
            <a:off x="5711236" y="-1485221"/>
            <a:ext cx="1174459" cy="4144907"/>
          </a:xfrm>
          <a:prstGeom prst="rect">
            <a:avLst/>
          </a:prstGeom>
          <a:noFill/>
          <a:ln w="0">
            <a:noFill/>
            <a:miter lim="800000"/>
            <a:headEnd/>
            <a:tailEnd/>
          </a:ln>
        </p:spPr>
      </p:pic>
      <p:sp>
        <p:nvSpPr>
          <p:cNvPr id="18" name="Rectangle 17"/>
          <p:cNvSpPr>
            <a:spLocks noChangeAspect="1"/>
          </p:cNvSpPr>
          <p:nvPr/>
        </p:nvSpPr>
        <p:spPr bwMode="auto">
          <a:xfrm>
            <a:off x="4202885" y="1015069"/>
            <a:ext cx="32214" cy="228181"/>
          </a:xfrm>
          <a:prstGeom prst="rect">
            <a:avLst/>
          </a:prstGeom>
          <a:solidFill>
            <a:schemeClr val="tx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Rectangle 18"/>
          <p:cNvSpPr>
            <a:spLocks noChangeAspect="1"/>
          </p:cNvSpPr>
          <p:nvPr/>
        </p:nvSpPr>
        <p:spPr bwMode="auto">
          <a:xfrm rot="16200000">
            <a:off x="43351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19"/>
          <p:cNvSpPr>
            <a:spLocks noChangeAspect="1"/>
          </p:cNvSpPr>
          <p:nvPr/>
        </p:nvSpPr>
        <p:spPr bwMode="auto">
          <a:xfrm rot="16200000">
            <a:off x="45826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Rectangle 20"/>
          <p:cNvSpPr>
            <a:spLocks noChangeAspect="1"/>
          </p:cNvSpPr>
          <p:nvPr/>
        </p:nvSpPr>
        <p:spPr bwMode="auto">
          <a:xfrm rot="16200000">
            <a:off x="483010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Rectangle 21"/>
          <p:cNvSpPr>
            <a:spLocks noChangeAspect="1"/>
          </p:cNvSpPr>
          <p:nvPr/>
        </p:nvSpPr>
        <p:spPr bwMode="auto">
          <a:xfrm rot="16200000">
            <a:off x="507757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a:spLocks noChangeAspect="1"/>
          </p:cNvSpPr>
          <p:nvPr/>
        </p:nvSpPr>
        <p:spPr bwMode="auto">
          <a:xfrm rot="16200000">
            <a:off x="5325051"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ectangle 23"/>
          <p:cNvSpPr>
            <a:spLocks noChangeAspect="1"/>
          </p:cNvSpPr>
          <p:nvPr/>
        </p:nvSpPr>
        <p:spPr bwMode="auto">
          <a:xfrm rot="16200000">
            <a:off x="5572526"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Rectangle 24"/>
          <p:cNvSpPr>
            <a:spLocks noChangeAspect="1"/>
          </p:cNvSpPr>
          <p:nvPr/>
        </p:nvSpPr>
        <p:spPr bwMode="auto">
          <a:xfrm rot="16200000">
            <a:off x="5820003" y="674474"/>
            <a:ext cx="50334" cy="228181"/>
          </a:xfrm>
          <a:prstGeom prst="rect">
            <a:avLst/>
          </a:prstGeom>
          <a:solidFill>
            <a:schemeClr val="tx1"/>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7" name="Straight Arrow Connector 26"/>
          <p:cNvCxnSpPr>
            <a:stCxn id="25" idx="2"/>
          </p:cNvCxnSpPr>
          <p:nvPr/>
        </p:nvCxnSpPr>
        <p:spPr bwMode="auto">
          <a:xfrm flipH="1">
            <a:off x="5956183" y="788565"/>
            <a:ext cx="3078" cy="385894"/>
          </a:xfrm>
          <a:prstGeom prst="straightConnector1">
            <a:avLst/>
          </a:prstGeom>
          <a:noFill/>
          <a:ln w="12700" cap="flat" cmpd="sng" algn="ctr">
            <a:solidFill>
              <a:schemeClr val="bg2"/>
            </a:solidFill>
            <a:prstDash val="solid"/>
            <a:round/>
            <a:headEnd type="none" w="lg" len="med"/>
            <a:tailEnd type="arrow"/>
          </a:ln>
          <a:effectLst/>
        </p:spPr>
      </p:cxnSp>
      <p:pic>
        <p:nvPicPr>
          <p:cNvPr id="859151" name="Picture 15"/>
          <p:cNvPicPr>
            <a:picLocks noChangeAspect="1" noChangeArrowheads="1"/>
          </p:cNvPicPr>
          <p:nvPr/>
        </p:nvPicPr>
        <p:blipFill>
          <a:blip r:embed="rId14" cstate="print"/>
          <a:srcRect/>
          <a:stretch>
            <a:fillRect/>
          </a:stretch>
        </p:blipFill>
        <p:spPr bwMode="auto">
          <a:xfrm>
            <a:off x="3627626" y="-84618"/>
            <a:ext cx="5848350" cy="1762125"/>
          </a:xfrm>
          <a:prstGeom prst="rect">
            <a:avLst/>
          </a:prstGeom>
          <a:noFill/>
          <a:ln w="9525">
            <a:noFill/>
            <a:miter lim="800000"/>
            <a:headEnd/>
            <a:tailEnd/>
          </a:ln>
          <a:effectLst/>
        </p:spPr>
      </p:pic>
      <p:cxnSp>
        <p:nvCxnSpPr>
          <p:cNvPr id="28" name="Elbow Connector 27"/>
          <p:cNvCxnSpPr>
            <a:cxnSpLocks/>
          </p:cNvCxnSpPr>
          <p:nvPr/>
        </p:nvCxnSpPr>
        <p:spPr bwMode="auto">
          <a:xfrm rot="10800000">
            <a:off x="1838848" y="2625757"/>
            <a:ext cx="4578432" cy="257486"/>
          </a:xfrm>
          <a:prstGeom prst="curvedConnector3">
            <a:avLst>
              <a:gd name="adj1" fmla="val 100039"/>
            </a:avLst>
          </a:prstGeom>
          <a:noFill/>
          <a:ln w="12700" cap="flat" cmpd="sng" algn="ctr">
            <a:solidFill>
              <a:schemeClr val="bg2"/>
            </a:solidFill>
            <a:prstDash val="solid"/>
            <a:round/>
            <a:headEnd type="none" w="lg" len="med"/>
            <a:tailEnd type="arrow"/>
          </a:ln>
          <a:effectLst/>
        </p:spPr>
      </p:cxnSp>
      <p:sp>
        <p:nvSpPr>
          <p:cNvPr id="30" name="Rectangle 29"/>
          <p:cNvSpPr/>
          <p:nvPr/>
        </p:nvSpPr>
        <p:spPr bwMode="auto">
          <a:xfrm>
            <a:off x="1441622" y="2430162"/>
            <a:ext cx="189470" cy="263611"/>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9" name="Picture 1 2"/>
          <p:cNvPicPr preferRelativeResize="0">
            <a:picLocks noChangeAspect="1" noChangeArrowheads="1"/>
          </p:cNvPicPr>
          <p:nvPr/>
        </p:nvPicPr>
        <p:blipFill rotWithShape="1">
          <a:blip r:embed="rId13" cstate="print"/>
          <a:srcRect l="72959" t="14944" r="25365" b="76367"/>
          <a:stretch/>
        </p:blipFill>
        <p:spPr bwMode="auto">
          <a:xfrm rot="5400000" flipH="1" flipV="1">
            <a:off x="6005918" y="-604377"/>
            <a:ext cx="587230" cy="4144907"/>
          </a:xfrm>
          <a:prstGeom prst="rect">
            <a:avLst/>
          </a:prstGeom>
          <a:noFill/>
          <a:ln w="0">
            <a:noFill/>
            <a:miter lim="800000"/>
            <a:headEnd/>
            <a:tailEnd/>
          </a:ln>
        </p:spPr>
      </p:pic>
      <p:pic>
        <p:nvPicPr>
          <p:cNvPr id="3" name="Picture 2">
            <a:extLst>
              <a:ext uri="{FF2B5EF4-FFF2-40B4-BE49-F238E27FC236}">
                <a16:creationId xmlns:a16="http://schemas.microsoft.com/office/drawing/2014/main" id="{29C77280-7705-4CC7-9C61-BDAFB4A1D044}"/>
              </a:ext>
            </a:extLst>
          </p:cNvPr>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121298" y="1978933"/>
            <a:ext cx="2955739" cy="667824"/>
          </a:xfrm>
          <a:prstGeom prst="rect">
            <a:avLst/>
          </a:prstGeom>
        </p:spPr>
      </p:pic>
      <p:pic>
        <p:nvPicPr>
          <p:cNvPr id="13" name="Picture 12">
            <a:extLst>
              <a:ext uri="{FF2B5EF4-FFF2-40B4-BE49-F238E27FC236}">
                <a16:creationId xmlns:a16="http://schemas.microsoft.com/office/drawing/2014/main" id="{695879C3-4F5A-488F-B22A-684C0E94E32E}"/>
              </a:ext>
            </a:extLst>
          </p:cNvPr>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163513" y="3156726"/>
            <a:ext cx="3417904" cy="658286"/>
          </a:xfrm>
          <a:prstGeom prst="rect">
            <a:avLst/>
          </a:prstGeom>
        </p:spPr>
      </p:pic>
      <p:pic>
        <p:nvPicPr>
          <p:cNvPr id="31" name="Picture 30">
            <a:extLst>
              <a:ext uri="{FF2B5EF4-FFF2-40B4-BE49-F238E27FC236}">
                <a16:creationId xmlns:a16="http://schemas.microsoft.com/office/drawing/2014/main" id="{D19AB853-EF51-4E31-8942-197BE95DCA6A}"/>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63513" y="4393738"/>
            <a:ext cx="2154667" cy="769524"/>
          </a:xfrm>
          <a:prstGeom prst="rect">
            <a:avLst/>
          </a:prstGeom>
        </p:spPr>
      </p:pic>
      <p:pic>
        <p:nvPicPr>
          <p:cNvPr id="4" name="Picture 3"/>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163513" y="5754409"/>
            <a:ext cx="2560000" cy="595809"/>
          </a:xfrm>
          <a:prstGeom prst="rect">
            <a:avLst/>
          </a:prstGeom>
        </p:spPr>
      </p:pic>
      <p:pic>
        <p:nvPicPr>
          <p:cNvPr id="2" name="Picture 1"/>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7245315" y="5983894"/>
            <a:ext cx="1786831" cy="2032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33400" y="5257800"/>
            <a:ext cx="2438400" cy="3048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3400" y="2895600"/>
            <a:ext cx="2438400" cy="762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533400" y="3810000"/>
            <a:ext cx="2438400" cy="152400"/>
          </a:xfrm>
          <a:prstGeom prst="rect">
            <a:avLst/>
          </a:prstGeom>
          <a:solidFill>
            <a:srgbClr val="052FFF"/>
          </a:solidFill>
          <a:ln w="38100" cap="flat" cmpd="sng" algn="ctr">
            <a:solidFill>
              <a:schemeClr val="accent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a:xfrm>
            <a:off x="134224" y="304800"/>
            <a:ext cx="6862194" cy="1143000"/>
          </a:xfrm>
        </p:spPr>
        <p:txBody>
          <a:bodyPr/>
          <a:lstStyle/>
          <a:p>
            <a:r>
              <a:rPr lang="en-US" dirty="0"/>
              <a:t>Energy Dissipation Rate</a:t>
            </a:r>
            <a:br>
              <a:rPr lang="en-US" dirty="0"/>
            </a:br>
            <a:r>
              <a:rPr lang="en-US" dirty="0"/>
              <a:t>Three orifices, same velocity</a:t>
            </a:r>
          </a:p>
        </p:txBody>
      </p:sp>
      <p:sp>
        <p:nvSpPr>
          <p:cNvPr id="3" name="Rectangle 2"/>
          <p:cNvSpPr/>
          <p:nvPr/>
        </p:nvSpPr>
        <p:spPr bwMode="auto">
          <a:xfrm>
            <a:off x="304800" y="2438400"/>
            <a:ext cx="9144000" cy="3886200"/>
          </a:xfrm>
          <a:prstGeom prst="rect">
            <a:avLst/>
          </a:prstGeom>
          <a:solidFill>
            <a:srgbClr val="052FFF"/>
          </a:solidFill>
          <a:ln w="381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s-HN" sz="1800" b="0" i="0" u="none" strike="noStrike" cap="none" normalizeH="0" baseline="0">
              <a:ln>
                <a:noFill/>
              </a:ln>
              <a:solidFill>
                <a:schemeClr val="tx1"/>
              </a:solidFill>
              <a:effectLst/>
              <a:latin typeface="Century Gothic" pitchFamily="34" charset="0"/>
              <a:cs typeface="Arial" charset="0"/>
            </a:endParaRPr>
          </a:p>
        </p:txBody>
      </p:sp>
      <p:pic>
        <p:nvPicPr>
          <p:cNvPr id="5" name="Picture 1"/>
          <p:cNvPicPr>
            <a:picLocks noChangeAspect="1" noChangeArrowheads="1"/>
          </p:cNvPicPr>
          <p:nvPr/>
        </p:nvPicPr>
        <p:blipFill>
          <a:blip r:embed="rId4" cstate="print"/>
          <a:srcRect l="71282" t="14944" r="24344" b="63384"/>
          <a:stretch>
            <a:fillRect/>
          </a:stretch>
        </p:blipFill>
        <p:spPr bwMode="auto">
          <a:xfrm rot="16200000" flipH="1">
            <a:off x="1425438" y="1587929"/>
            <a:ext cx="375507" cy="2533652"/>
          </a:xfrm>
          <a:prstGeom prst="rect">
            <a:avLst/>
          </a:prstGeom>
          <a:noFill/>
          <a:ln w="0">
            <a:noFill/>
            <a:miter lim="800000"/>
            <a:headEnd/>
            <a:tailEnd/>
          </a:ln>
        </p:spPr>
      </p:pic>
      <p:pic>
        <p:nvPicPr>
          <p:cNvPr id="6"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3536526" y="-142161"/>
            <a:ext cx="1110147" cy="7490469"/>
          </a:xfrm>
          <a:prstGeom prst="rect">
            <a:avLst/>
          </a:prstGeom>
          <a:noFill/>
          <a:ln w="0">
            <a:noFill/>
            <a:miter lim="800000"/>
            <a:headEnd/>
            <a:tailEnd/>
          </a:ln>
        </p:spPr>
      </p:pic>
      <p:pic>
        <p:nvPicPr>
          <p:cNvPr id="7" name="Picture 1"/>
          <p:cNvPicPr preferRelativeResize="0">
            <a:picLocks noChangeAspect="1" noChangeArrowheads="1"/>
          </p:cNvPicPr>
          <p:nvPr/>
        </p:nvPicPr>
        <p:blipFill>
          <a:blip r:embed="rId4" cstate="print"/>
          <a:srcRect l="71282" t="14944" r="24344" b="63384"/>
          <a:stretch>
            <a:fillRect/>
          </a:stretch>
        </p:blipFill>
        <p:spPr bwMode="auto">
          <a:xfrm rot="16200000" flipH="1">
            <a:off x="5808076" y="-1440443"/>
            <a:ext cx="1905000" cy="12853567"/>
          </a:xfrm>
          <a:prstGeom prst="rect">
            <a:avLst/>
          </a:prstGeom>
          <a:noFill/>
          <a:ln w="0">
            <a:noFill/>
            <a:miter lim="800000"/>
            <a:headEnd/>
            <a:tailEnd/>
          </a:ln>
        </p:spPr>
      </p:pic>
      <p:grpSp>
        <p:nvGrpSpPr>
          <p:cNvPr id="4" name="Group 12"/>
          <p:cNvGrpSpPr/>
          <p:nvPr/>
        </p:nvGrpSpPr>
        <p:grpSpPr>
          <a:xfrm>
            <a:off x="304800" y="2938464"/>
            <a:ext cx="1219200" cy="2473324"/>
            <a:chOff x="304800" y="2938464"/>
            <a:chExt cx="1219200" cy="2473324"/>
          </a:xfrm>
        </p:grpSpPr>
        <p:cxnSp>
          <p:nvCxnSpPr>
            <p:cNvPr id="18" name="Straight Arrow Connector 17"/>
            <p:cNvCxnSpPr/>
            <p:nvPr/>
          </p:nvCxnSpPr>
          <p:spPr bwMode="auto">
            <a:xfrm>
              <a:off x="304800" y="2938464"/>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19" name="Straight Arrow Connector 18"/>
            <p:cNvCxnSpPr/>
            <p:nvPr/>
          </p:nvCxnSpPr>
          <p:spPr bwMode="auto">
            <a:xfrm>
              <a:off x="304800" y="3884612"/>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cxnSp>
          <p:nvCxnSpPr>
            <p:cNvPr id="20" name="Straight Arrow Connector 19"/>
            <p:cNvCxnSpPr/>
            <p:nvPr/>
          </p:nvCxnSpPr>
          <p:spPr bwMode="auto">
            <a:xfrm>
              <a:off x="304800" y="5410200"/>
              <a:ext cx="1219200" cy="1588"/>
            </a:xfrm>
            <a:prstGeom prst="straightConnector1">
              <a:avLst/>
            </a:prstGeom>
            <a:solidFill>
              <a:schemeClr val="accent1"/>
            </a:solidFill>
            <a:ln w="76200" cap="flat" cmpd="sng" algn="ctr">
              <a:solidFill>
                <a:schemeClr val="tx1"/>
              </a:solidFill>
              <a:prstDash val="solid"/>
              <a:round/>
              <a:headEnd type="none" w="lg" len="med"/>
              <a:tailEnd type="triangle" w="lg" len="med"/>
            </a:ln>
            <a:effectLst/>
          </p:spPr>
        </p:cxnSp>
      </p:grpSp>
      <p:sp>
        <p:nvSpPr>
          <p:cNvPr id="11" name="TextBox 10"/>
          <p:cNvSpPr txBox="1"/>
          <p:nvPr/>
        </p:nvSpPr>
        <p:spPr>
          <a:xfrm>
            <a:off x="541311" y="1843415"/>
            <a:ext cx="7295523" cy="523220"/>
          </a:xfrm>
          <a:prstGeom prst="rect">
            <a:avLst/>
          </a:prstGeom>
          <a:noFill/>
        </p:spPr>
        <p:txBody>
          <a:bodyPr wrap="none" rtlCol="0">
            <a:spAutoFit/>
          </a:bodyPr>
          <a:lstStyle/>
          <a:p>
            <a:r>
              <a:rPr lang="en-US" dirty="0"/>
              <a:t>Which jet has the highest energy dissipation rate?</a:t>
            </a:r>
          </a:p>
        </p:txBody>
      </p:sp>
      <p:sp>
        <p:nvSpPr>
          <p:cNvPr id="12" name="TextBox 11"/>
          <p:cNvSpPr txBox="1"/>
          <p:nvPr/>
        </p:nvSpPr>
        <p:spPr>
          <a:xfrm>
            <a:off x="-97987" y="2458106"/>
            <a:ext cx="444352" cy="523220"/>
          </a:xfrm>
          <a:prstGeom prst="rect">
            <a:avLst/>
          </a:prstGeom>
          <a:noFill/>
        </p:spPr>
        <p:txBody>
          <a:bodyPr wrap="none" rtlCol="0">
            <a:spAutoFit/>
          </a:bodyPr>
          <a:lstStyle/>
          <a:p>
            <a:r>
              <a:rPr lang="en-US" dirty="0"/>
              <a:t>A</a:t>
            </a:r>
          </a:p>
        </p:txBody>
      </p:sp>
      <p:sp>
        <p:nvSpPr>
          <p:cNvPr id="17" name="TextBox 16"/>
          <p:cNvSpPr txBox="1"/>
          <p:nvPr/>
        </p:nvSpPr>
        <p:spPr>
          <a:xfrm>
            <a:off x="-97987" y="3341463"/>
            <a:ext cx="423514" cy="523220"/>
          </a:xfrm>
          <a:prstGeom prst="rect">
            <a:avLst/>
          </a:prstGeom>
          <a:noFill/>
        </p:spPr>
        <p:txBody>
          <a:bodyPr wrap="none" rtlCol="0">
            <a:spAutoFit/>
          </a:bodyPr>
          <a:lstStyle/>
          <a:p>
            <a:r>
              <a:rPr lang="en-US" dirty="0"/>
              <a:t>B</a:t>
            </a:r>
          </a:p>
        </p:txBody>
      </p:sp>
      <p:sp>
        <p:nvSpPr>
          <p:cNvPr id="21" name="TextBox 20"/>
          <p:cNvSpPr txBox="1"/>
          <p:nvPr/>
        </p:nvSpPr>
        <p:spPr>
          <a:xfrm>
            <a:off x="-87568" y="4724730"/>
            <a:ext cx="423514" cy="523220"/>
          </a:xfrm>
          <a:prstGeom prst="rect">
            <a:avLst/>
          </a:prstGeom>
          <a:noFill/>
        </p:spPr>
        <p:txBody>
          <a:bodyPr wrap="none" rtlCol="0">
            <a:spAutoFit/>
          </a:bodyPr>
          <a:lstStyle/>
          <a:p>
            <a:r>
              <a:rPr lang="en-US" dirty="0"/>
              <a:t>C</a:t>
            </a:r>
          </a:p>
        </p:txBody>
      </p:sp>
      <p:sp>
        <p:nvSpPr>
          <p:cNvPr id="13" name="TextBox 12"/>
          <p:cNvSpPr txBox="1"/>
          <p:nvPr/>
        </p:nvSpPr>
        <p:spPr>
          <a:xfrm>
            <a:off x="541311" y="6396885"/>
            <a:ext cx="7951216" cy="523220"/>
          </a:xfrm>
          <a:prstGeom prst="rect">
            <a:avLst/>
          </a:prstGeom>
          <a:noFill/>
        </p:spPr>
        <p:txBody>
          <a:bodyPr wrap="none" rtlCol="0">
            <a:spAutoFit/>
          </a:bodyPr>
          <a:lstStyle/>
          <a:p>
            <a:r>
              <a:rPr lang="en-US" dirty="0"/>
              <a:t>Which jet has the highest shear (or velocity gradient)?</a:t>
            </a:r>
          </a:p>
        </p:txBody>
      </p:sp>
      <p:pic>
        <p:nvPicPr>
          <p:cNvPr id="23" name="Picture 22"/>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556834" y="304800"/>
            <a:ext cx="2560000" cy="59580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Big eddies create smaller eddies</a:t>
            </a:r>
          </a:p>
        </p:txBody>
      </p:sp>
      <p:sp>
        <p:nvSpPr>
          <p:cNvPr id="3" name="Content Placeholder 2"/>
          <p:cNvSpPr>
            <a:spLocks noGrp="1"/>
          </p:cNvSpPr>
          <p:nvPr>
            <p:ph idx="1"/>
          </p:nvPr>
        </p:nvSpPr>
        <p:spPr>
          <a:xfrm>
            <a:off x="243360" y="1844039"/>
            <a:ext cx="3103997" cy="4286865"/>
          </a:xfrm>
        </p:spPr>
        <p:txBody>
          <a:bodyPr/>
          <a:lstStyle/>
          <a:p>
            <a:r>
              <a:rPr lang="en-US" sz="2800" dirty="0"/>
              <a:t>Which jet has the largest eddies?</a:t>
            </a:r>
          </a:p>
          <a:p>
            <a:r>
              <a:rPr lang="en-US" sz="2800" dirty="0"/>
              <a:t>Which jet will make the smallest eddies first?</a:t>
            </a:r>
          </a:p>
          <a:p>
            <a:r>
              <a:rPr lang="en-US" sz="2800" dirty="0"/>
              <a:t>Which jet will dissipate energy the fastest?</a:t>
            </a:r>
          </a:p>
        </p:txBody>
      </p:sp>
      <p:sp>
        <p:nvSpPr>
          <p:cNvPr id="5" name="Arc 4"/>
          <p:cNvSpPr/>
          <p:nvPr/>
        </p:nvSpPr>
        <p:spPr bwMode="auto">
          <a:xfrm>
            <a:off x="4271963" y="2886074"/>
            <a:ext cx="3657600" cy="3471864"/>
          </a:xfrm>
          <a:prstGeom prst="arc">
            <a:avLst>
              <a:gd name="adj1" fmla="val 16200000"/>
              <a:gd name="adj2" fmla="val 14178596"/>
            </a:avLst>
          </a:prstGeom>
          <a:noFill/>
          <a:ln w="1016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6" name="Arc 5"/>
          <p:cNvSpPr/>
          <p:nvPr/>
        </p:nvSpPr>
        <p:spPr bwMode="auto">
          <a:xfrm rot="15320127" flipH="1">
            <a:off x="7429499" y="261461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7" name="Arc 6"/>
          <p:cNvSpPr/>
          <p:nvPr/>
        </p:nvSpPr>
        <p:spPr bwMode="auto">
          <a:xfrm rot="5762049" flipH="1">
            <a:off x="3186112" y="3943350"/>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8" name="Arc 7"/>
          <p:cNvSpPr/>
          <p:nvPr/>
        </p:nvSpPr>
        <p:spPr bwMode="auto">
          <a:xfrm rot="20682500" flipH="1">
            <a:off x="7315200" y="55292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9" name="Arc 8"/>
          <p:cNvSpPr/>
          <p:nvPr/>
        </p:nvSpPr>
        <p:spPr bwMode="auto">
          <a:xfrm rot="8611116">
            <a:off x="5400675" y="5186363"/>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0" name="Arc 9"/>
          <p:cNvSpPr/>
          <p:nvPr/>
        </p:nvSpPr>
        <p:spPr bwMode="auto">
          <a:xfrm rot="20007239">
            <a:off x="5629735" y="2900824"/>
            <a:ext cx="1109663" cy="1123950"/>
          </a:xfrm>
          <a:prstGeom prst="arc">
            <a:avLst>
              <a:gd name="adj1" fmla="val 16200000"/>
              <a:gd name="adj2" fmla="val 14178596"/>
            </a:avLst>
          </a:prstGeom>
          <a:noFill/>
          <a:ln w="7620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1" name="Arc 10"/>
          <p:cNvSpPr/>
          <p:nvPr/>
        </p:nvSpPr>
        <p:spPr bwMode="auto">
          <a:xfrm rot="15320127" flipH="1">
            <a:off x="7471095" y="2169559"/>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3" name="Arc 12"/>
          <p:cNvSpPr/>
          <p:nvPr/>
        </p:nvSpPr>
        <p:spPr bwMode="auto">
          <a:xfrm rot="15320127" flipH="1">
            <a:off x="8591972" y="2656251"/>
            <a:ext cx="454877" cy="552005"/>
          </a:xfrm>
          <a:prstGeom prst="arc">
            <a:avLst>
              <a:gd name="adj1" fmla="val 16200000"/>
              <a:gd name="adj2" fmla="val 14178596"/>
            </a:avLst>
          </a:prstGeom>
          <a:noFill/>
          <a:ln w="38100" cap="flat" cmpd="sng" algn="ctr">
            <a:solidFill>
              <a:schemeClr val="bg2"/>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6" name="Arc 15"/>
          <p:cNvSpPr/>
          <p:nvPr/>
        </p:nvSpPr>
        <p:spPr bwMode="auto">
          <a:xfrm rot="15320127" flipH="1">
            <a:off x="8252759" y="3570652"/>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7" name="Arc 16"/>
          <p:cNvSpPr/>
          <p:nvPr/>
        </p:nvSpPr>
        <p:spPr bwMode="auto">
          <a:xfrm rot="6279873">
            <a:off x="7530090" y="3113451"/>
            <a:ext cx="454877" cy="552005"/>
          </a:xfrm>
          <a:prstGeom prst="arc">
            <a:avLst>
              <a:gd name="adj1" fmla="val 16200000"/>
              <a:gd name="adj2" fmla="val 14178596"/>
            </a:avLst>
          </a:prstGeom>
          <a:noFill/>
          <a:ln w="38100" cap="flat" cmpd="sng" algn="ctr">
            <a:solidFill>
              <a:schemeClr val="tx1"/>
            </a:solidFill>
            <a:prstDash val="solid"/>
            <a:round/>
            <a:headEnd type="none" w="lg" len="med"/>
            <a:tailEnd type="triangle" w="lg"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p:cNvSpPr/>
          <p:nvPr/>
        </p:nvSpPr>
        <p:spPr bwMode="auto">
          <a:xfrm rot="15320127" flipH="1">
            <a:off x="7645476" y="291797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p:cNvSpPr/>
          <p:nvPr/>
        </p:nvSpPr>
        <p:spPr bwMode="auto">
          <a:xfrm rot="15320127" flipH="1">
            <a:off x="7660226" y="3360427"/>
            <a:ext cx="236020" cy="232642"/>
          </a:xfrm>
          <a:prstGeom prst="arc">
            <a:avLst>
              <a:gd name="adj1" fmla="val 16200000"/>
              <a:gd name="adj2" fmla="val 14178596"/>
            </a:avLst>
          </a:prstGeom>
          <a:noFill/>
          <a:ln w="12700" cap="flat" cmpd="sng" algn="ctr">
            <a:solidFill>
              <a:schemeClr val="tx1"/>
            </a:solidFill>
            <a:prstDash val="solid"/>
            <a:round/>
            <a:headEnd type="none" w="lg" len="med"/>
            <a:tailEnd type="triangle" w="sm" len="sm"/>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TextBox 17"/>
          <p:cNvSpPr txBox="1"/>
          <p:nvPr/>
        </p:nvSpPr>
        <p:spPr>
          <a:xfrm>
            <a:off x="4478697" y="3881534"/>
            <a:ext cx="3545632" cy="1815882"/>
          </a:xfrm>
          <a:prstGeom prst="rect">
            <a:avLst/>
          </a:prstGeom>
          <a:noFill/>
        </p:spPr>
        <p:txBody>
          <a:bodyPr wrap="square" rtlCol="0">
            <a:noAutofit/>
          </a:bodyPr>
          <a:lstStyle/>
          <a:p>
            <a:r>
              <a:rPr lang="en-US" dirty="0"/>
              <a:t>Higher energy dissipation rates give a smaller Kolmogorov scale!</a:t>
            </a:r>
          </a:p>
        </p:txBody>
      </p:sp>
      <p:pic>
        <p:nvPicPr>
          <p:cNvPr id="12" name="Picture 11">
            <a:extLst>
              <a:ext uri="{FF2B5EF4-FFF2-40B4-BE49-F238E27FC236}">
                <a16:creationId xmlns:a16="http://schemas.microsoft.com/office/drawing/2014/main" id="{C1EEF695-EC82-4650-882D-60258537E70F}"/>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4923929" y="1846189"/>
            <a:ext cx="1288850" cy="61893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6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1100"/>
                            </p:stCondLst>
                            <p:childTnLst>
                              <p:par>
                                <p:cTn id="14" presetID="1" presetClass="entr" presetSubtype="0" fill="hold" grpId="0" nodeType="afterEffect">
                                  <p:stCondLst>
                                    <p:cond delay="9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10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3000"/>
                            </p:stCondLst>
                            <p:childTnLst>
                              <p:par>
                                <p:cTn id="20" presetID="1" presetClass="entr" presetSubtype="0" fill="hold" grpId="0" nodeType="after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4000"/>
                            </p:stCondLst>
                            <p:childTnLst>
                              <p:par>
                                <p:cTn id="26" presetID="1" presetClass="entr" presetSubtype="0" fill="hold" grpId="0"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4500"/>
                            </p:stCondLst>
                            <p:childTnLst>
                              <p:par>
                                <p:cTn id="29" presetID="1" presetClass="entr" presetSubtype="0" fill="hold" grpId="0"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5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5500"/>
                            </p:stCondLst>
                            <p:childTnLst>
                              <p:par>
                                <p:cTn id="35" presetID="1" presetClass="entr" presetSubtype="0" fill="hold" grpId="0" nodeType="afterEffect">
                                  <p:stCondLst>
                                    <p:cond delay="50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6" grpId="0" animBg="1"/>
      <p:bldP spid="17" grpId="0" animBg="1"/>
      <p:bldP spid="19"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minimum Reynolds number for efficient mixing is 10,000 </a:t>
            </a:r>
          </a:p>
        </p:txBody>
      </p:sp>
      <p:graphicFrame>
        <p:nvGraphicFramePr>
          <p:cNvPr id="4" name="Object 3">
            <a:hlinkClick r:id="" action="ppaction://ole?verb=0"/>
          </p:cNvPr>
          <p:cNvGraphicFramePr>
            <a:graphicFrameLocks/>
          </p:cNvGraphicFramePr>
          <p:nvPr>
            <p:extLst>
              <p:ext uri="{D42A27DB-BD31-4B8C-83A1-F6EECF244321}">
                <p14:modId xmlns:p14="http://schemas.microsoft.com/office/powerpoint/2010/main" val="2046884682"/>
              </p:ext>
            </p:extLst>
          </p:nvPr>
        </p:nvGraphicFramePr>
        <p:xfrm>
          <a:off x="5459413" y="3875088"/>
          <a:ext cx="879475" cy="600075"/>
        </p:xfrm>
        <a:graphic>
          <a:graphicData uri="http://schemas.openxmlformats.org/presentationml/2006/ole">
            <mc:AlternateContent xmlns:mc="http://schemas.openxmlformats.org/markup-compatibility/2006">
              <mc:Choice xmlns:v="urn:schemas-microsoft-com:vml" Requires="v">
                <p:oleObj spid="_x0000_s991325" name="Equation" r:id="rId4" imgW="1066680" imgH="736560" progId="Equation.DSMT4">
                  <p:embed/>
                </p:oleObj>
              </mc:Choice>
              <mc:Fallback>
                <p:oleObj name="Equation" r:id="rId4" imgW="1066680" imgH="736560" progId="Equation.DSMT4">
                  <p:embed/>
                  <p:pic>
                    <p:nvPicPr>
                      <p:cNvPr id="0" name=""/>
                      <p:cNvPicPr>
                        <a:picLocks noChangeArrowheads="1"/>
                      </p:cNvPicPr>
                      <p:nvPr/>
                    </p:nvPicPr>
                    <p:blipFill>
                      <a:blip r:embed="rId5"/>
                      <a:srcRect/>
                      <a:stretch>
                        <a:fillRect/>
                      </a:stretch>
                    </p:blipFill>
                    <p:spPr bwMode="auto">
                      <a:xfrm>
                        <a:off x="5459413" y="3875088"/>
                        <a:ext cx="8794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98509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79224" y="1547147"/>
            <a:ext cx="5234099" cy="3715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5" name="Rectangle 4"/>
              <p:cNvSpPr/>
              <p:nvPr/>
            </p:nvSpPr>
            <p:spPr>
              <a:xfrm>
                <a:off x="542165" y="5262201"/>
                <a:ext cx="8108219" cy="923330"/>
              </a:xfrm>
              <a:prstGeom prst="rect">
                <a:avLst/>
              </a:prstGeom>
            </p:spPr>
            <p:txBody>
              <a:bodyPr wrap="square">
                <a:spAutoFit/>
              </a:bodyPr>
              <a:lstStyle/>
              <a:p>
                <a:r>
                  <a:rPr lang="en-US" sz="1800" dirty="0"/>
                  <a:t>Figure 5. Jet-fluid concentration in the plane of symmetry of a round turbulent jet. (a) Re </a:t>
                </a:r>
                <a14:m>
                  <m:oMath xmlns:m="http://schemas.openxmlformats.org/officeDocument/2006/math">
                    <m:r>
                      <a:rPr lang="en-US" sz="1800">
                        <a:latin typeface="Cambria Math"/>
                      </a:rPr>
                      <m:t>≃</m:t>
                    </m:r>
                  </m:oMath>
                </a14:m>
                <a:r>
                  <a:rPr lang="en-US" sz="1800" dirty="0"/>
                  <a:t> 2.5×10</a:t>
                </a:r>
                <a:r>
                  <a:rPr lang="en-US" sz="1800" baseline="30000" dirty="0"/>
                  <a:t>3</a:t>
                </a:r>
                <a:r>
                  <a:rPr lang="en-US" sz="1800" dirty="0"/>
                  <a:t> (0 &lt; z/</a:t>
                </a:r>
                <a:r>
                  <a:rPr lang="en-US" sz="1800" dirty="0" err="1"/>
                  <a:t>d</a:t>
                </a:r>
                <a:r>
                  <a:rPr lang="en-US" sz="1800" baseline="-25000" dirty="0" err="1"/>
                  <a:t>j</a:t>
                </a:r>
                <a:r>
                  <a:rPr lang="en-US" sz="1800" dirty="0"/>
                  <a:t> &lt; 35). (b) Re </a:t>
                </a:r>
                <a14:m>
                  <m:oMath xmlns:m="http://schemas.openxmlformats.org/officeDocument/2006/math">
                    <m:r>
                      <a:rPr lang="en-US" sz="1800">
                        <a:latin typeface="Cambria Math"/>
                      </a:rPr>
                      <m:t>≃</m:t>
                    </m:r>
                  </m:oMath>
                </a14:m>
                <a:r>
                  <a:rPr lang="en-US" sz="1800" dirty="0"/>
                  <a:t> 10</a:t>
                </a:r>
                <a:r>
                  <a:rPr lang="en-US" sz="1800" baseline="30000" dirty="0"/>
                  <a:t>4</a:t>
                </a:r>
                <a:r>
                  <a:rPr lang="en-US" sz="1800" dirty="0"/>
                  <a:t> (0 &lt; z/</a:t>
                </a:r>
                <a:r>
                  <a:rPr lang="en-US" sz="1800" dirty="0" err="1"/>
                  <a:t>d</a:t>
                </a:r>
                <a:r>
                  <a:rPr lang="en-US" sz="1800" baseline="-25000" dirty="0" err="1"/>
                  <a:t>j</a:t>
                </a:r>
                <a:r>
                  <a:rPr lang="en-US" sz="1800" dirty="0"/>
                  <a:t> &lt; 200). Data from </a:t>
                </a:r>
                <a:r>
                  <a:rPr lang="en-US" sz="1800" dirty="0" err="1"/>
                  <a:t>Dimotakis</a:t>
                </a:r>
                <a:r>
                  <a:rPr lang="en-US" sz="1800" dirty="0"/>
                  <a:t> et al. (1983, figures 5 and 9).</a:t>
                </a:r>
              </a:p>
            </p:txBody>
          </p:sp>
        </mc:Choice>
        <mc:Fallback xmlns="">
          <p:sp>
            <p:nvSpPr>
              <p:cNvPr id="5" name="Rectangle 4"/>
              <p:cNvSpPr>
                <a:spLocks noRot="1" noChangeAspect="1" noMove="1" noResize="1" noEditPoints="1" noAdjustHandles="1" noChangeArrowheads="1" noChangeShapeType="1" noTextEdit="1"/>
              </p:cNvSpPr>
              <p:nvPr/>
            </p:nvSpPr>
            <p:spPr>
              <a:xfrm>
                <a:off x="542165" y="5262201"/>
                <a:ext cx="8108219" cy="923330"/>
              </a:xfrm>
              <a:prstGeom prst="rect">
                <a:avLst/>
              </a:prstGeom>
              <a:blipFill rotWithShape="1">
                <a:blip r:embed="rId7"/>
                <a:stretch>
                  <a:fillRect l="-677" t="-3289" r="-75" b="-9211"/>
                </a:stretch>
              </a:blipFill>
            </p:spPr>
            <p:txBody>
              <a:bodyPr/>
              <a:lstStyle/>
              <a:p>
                <a:r>
                  <a:rPr lang="en-US">
                    <a:noFill/>
                  </a:rPr>
                  <a:t> </a:t>
                </a:r>
              </a:p>
            </p:txBody>
          </p:sp>
        </mc:Fallback>
      </mc:AlternateContent>
    </p:spTree>
    <p:extLst>
      <p:ext uri="{BB962C8B-B14F-4D97-AF65-F5344CB8AC3E}">
        <p14:creationId xmlns:p14="http://schemas.microsoft.com/office/powerpoint/2010/main" val="37531510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a:t>The Reynolds Number requirement may be a challenge for lab scale flows and irrelevant above 0.1 L/s</a:t>
            </a:r>
          </a:p>
        </p:txBody>
      </p:sp>
      <p:pic>
        <p:nvPicPr>
          <p:cNvPr id="2" name="Picture 1">
            <a:extLst>
              <a:ext uri="{FF2B5EF4-FFF2-40B4-BE49-F238E27FC236}">
                <a16:creationId xmlns:a16="http://schemas.microsoft.com/office/drawing/2014/main" id="{F5BBB5C8-4283-41E3-AC90-9E876965A3D6}"/>
              </a:ext>
            </a:extLst>
          </p:cNvPr>
          <p:cNvPicPr/>
          <p:nvPr/>
        </p:nvPicPr>
        <p:blipFill>
          <a:blip r:embed="rId8"/>
          <a:stretch>
            <a:fillRect/>
          </a:stretch>
        </p:blipFill>
        <p:spPr>
          <a:xfrm>
            <a:off x="4043616" y="4229049"/>
            <a:ext cx="4871784" cy="2459427"/>
          </a:xfrm>
          <a:prstGeom prst="rect">
            <a:avLst/>
          </a:prstGeom>
        </p:spPr>
      </p:pic>
      <p:sp>
        <p:nvSpPr>
          <p:cNvPr id="12" name="TextBox 11"/>
          <p:cNvSpPr txBox="1"/>
          <p:nvPr/>
        </p:nvSpPr>
        <p:spPr>
          <a:xfrm>
            <a:off x="2160573" y="5152381"/>
            <a:ext cx="1990641" cy="707886"/>
          </a:xfrm>
          <a:prstGeom prst="rect">
            <a:avLst/>
          </a:prstGeom>
          <a:noFill/>
        </p:spPr>
        <p:txBody>
          <a:bodyPr wrap="square" rtlCol="0">
            <a:spAutoFit/>
          </a:bodyPr>
          <a:lstStyle/>
          <a:p>
            <a:r>
              <a:rPr lang="en-US" sz="2000" dirty="0"/>
              <a:t>Head loss for a flow expansion</a:t>
            </a:r>
          </a:p>
        </p:txBody>
      </p:sp>
      <p:sp>
        <p:nvSpPr>
          <p:cNvPr id="13" name="TextBox 12"/>
          <p:cNvSpPr txBox="1"/>
          <p:nvPr/>
        </p:nvSpPr>
        <p:spPr>
          <a:xfrm>
            <a:off x="7339476" y="1658556"/>
            <a:ext cx="1718740" cy="523220"/>
          </a:xfrm>
          <a:prstGeom prst="rect">
            <a:avLst/>
          </a:prstGeom>
          <a:noFill/>
        </p:spPr>
        <p:txBody>
          <a:bodyPr wrap="none" rtlCol="0">
            <a:spAutoFit/>
          </a:bodyPr>
          <a:lstStyle/>
          <a:p>
            <a:r>
              <a:rPr lang="en-US" dirty="0"/>
              <a:t>Continuity</a:t>
            </a:r>
          </a:p>
        </p:txBody>
      </p:sp>
      <p:sp>
        <p:nvSpPr>
          <p:cNvPr id="14" name="TextBox 13"/>
          <p:cNvSpPr txBox="1"/>
          <p:nvPr/>
        </p:nvSpPr>
        <p:spPr>
          <a:xfrm>
            <a:off x="2945501" y="1526730"/>
            <a:ext cx="2014917" cy="954107"/>
          </a:xfrm>
          <a:prstGeom prst="rect">
            <a:avLst/>
          </a:prstGeom>
          <a:noFill/>
        </p:spPr>
        <p:txBody>
          <a:bodyPr wrap="square" rtlCol="0">
            <a:spAutoFit/>
          </a:bodyPr>
          <a:lstStyle/>
          <a:p>
            <a:r>
              <a:rPr lang="en-US" dirty="0"/>
              <a:t>Definition of Re</a:t>
            </a:r>
          </a:p>
        </p:txBody>
      </p:sp>
      <p:sp>
        <p:nvSpPr>
          <p:cNvPr id="15" name="TextBox 14"/>
          <p:cNvSpPr txBox="1"/>
          <p:nvPr/>
        </p:nvSpPr>
        <p:spPr>
          <a:xfrm>
            <a:off x="2888856" y="2694325"/>
            <a:ext cx="2750946" cy="523220"/>
          </a:xfrm>
          <a:prstGeom prst="rect">
            <a:avLst/>
          </a:prstGeom>
          <a:noFill/>
        </p:spPr>
        <p:txBody>
          <a:bodyPr wrap="none" rtlCol="0">
            <a:spAutoFit/>
          </a:bodyPr>
          <a:lstStyle/>
          <a:p>
            <a:r>
              <a:rPr lang="en-US" dirty="0"/>
              <a:t>Replace V with Q</a:t>
            </a:r>
          </a:p>
        </p:txBody>
      </p:sp>
      <p:sp>
        <p:nvSpPr>
          <p:cNvPr id="16" name="TextBox 15"/>
          <p:cNvSpPr txBox="1"/>
          <p:nvPr/>
        </p:nvSpPr>
        <p:spPr>
          <a:xfrm>
            <a:off x="2856488" y="3705829"/>
            <a:ext cx="3302507" cy="523220"/>
          </a:xfrm>
          <a:prstGeom prst="rect">
            <a:avLst/>
          </a:prstGeom>
          <a:noFill/>
        </p:spPr>
        <p:txBody>
          <a:bodyPr wrap="none" rtlCol="0">
            <a:spAutoFit/>
          </a:bodyPr>
          <a:lstStyle/>
          <a:p>
            <a:r>
              <a:rPr lang="en-US" dirty="0"/>
              <a:t>Solve for jet diameter</a:t>
            </a:r>
          </a:p>
        </p:txBody>
      </p:sp>
      <p:pic>
        <p:nvPicPr>
          <p:cNvPr id="3" name="Picture 2">
            <a:extLst>
              <a:ext uri="{FF2B5EF4-FFF2-40B4-BE49-F238E27FC236}">
                <a16:creationId xmlns:a16="http://schemas.microsoft.com/office/drawing/2014/main" id="{C7C9B318-76D5-461D-B538-3367B9F1709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18328" y="1685144"/>
            <a:ext cx="2355809" cy="518095"/>
          </a:xfrm>
          <a:prstGeom prst="rect">
            <a:avLst/>
          </a:prstGeom>
        </p:spPr>
      </p:pic>
      <p:pic>
        <p:nvPicPr>
          <p:cNvPr id="17" name="Picture 16">
            <a:extLst>
              <a:ext uri="{FF2B5EF4-FFF2-40B4-BE49-F238E27FC236}">
                <a16:creationId xmlns:a16="http://schemas.microsoft.com/office/drawing/2014/main" id="{22240BA9-D0F7-4BF6-B11F-030C04693727}"/>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2626276"/>
            <a:ext cx="2162286" cy="563809"/>
          </a:xfrm>
          <a:prstGeom prst="rect">
            <a:avLst/>
          </a:prstGeom>
        </p:spPr>
      </p:pic>
      <p:pic>
        <p:nvPicPr>
          <p:cNvPr id="19" name="Picture 18">
            <a:extLst>
              <a:ext uri="{FF2B5EF4-FFF2-40B4-BE49-F238E27FC236}">
                <a16:creationId xmlns:a16="http://schemas.microsoft.com/office/drawing/2014/main" id="{EA2C5E5A-B43D-4358-A8C4-988C6445464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57200" y="3768072"/>
            <a:ext cx="2160762" cy="597333"/>
          </a:xfrm>
          <a:prstGeom prst="rect">
            <a:avLst/>
          </a:prstGeom>
        </p:spPr>
      </p:pic>
      <p:pic>
        <p:nvPicPr>
          <p:cNvPr id="21" name="Picture 20">
            <a:extLst>
              <a:ext uri="{FF2B5EF4-FFF2-40B4-BE49-F238E27FC236}">
                <a16:creationId xmlns:a16="http://schemas.microsoft.com/office/drawing/2014/main" id="{A00F4564-731F-49A8-9325-5CA317289E1D}"/>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17603" y="1699021"/>
            <a:ext cx="1523809" cy="609524"/>
          </a:xfrm>
          <a:prstGeom prst="rect">
            <a:avLst/>
          </a:prstGeom>
        </p:spPr>
      </p:pic>
      <p:pic>
        <p:nvPicPr>
          <p:cNvPr id="23" name="Picture 22">
            <a:extLst>
              <a:ext uri="{FF2B5EF4-FFF2-40B4-BE49-F238E27FC236}">
                <a16:creationId xmlns:a16="http://schemas.microsoft.com/office/drawing/2014/main" id="{D578EE2D-4117-45BE-A6F9-5113C6F9924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57200" y="5152381"/>
            <a:ext cx="1275428" cy="608000"/>
          </a:xfrm>
          <a:prstGeom prst="rect">
            <a:avLst/>
          </a:prstGeom>
        </p:spPr>
      </p:pic>
    </p:spTree>
    <p:extLst>
      <p:ext uri="{BB962C8B-B14F-4D97-AF65-F5344CB8AC3E}">
        <p14:creationId xmlns:p14="http://schemas.microsoft.com/office/powerpoint/2010/main" val="130598767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a:t>
            </a:r>
          </a:p>
        </p:txBody>
      </p:sp>
      <p:sp>
        <p:nvSpPr>
          <p:cNvPr id="3" name="Content Placeholder 2"/>
          <p:cNvSpPr>
            <a:spLocks noGrp="1"/>
          </p:cNvSpPr>
          <p:nvPr>
            <p:ph idx="1"/>
          </p:nvPr>
        </p:nvSpPr>
        <p:spPr/>
        <p:txBody>
          <a:bodyPr/>
          <a:lstStyle/>
          <a:p>
            <a:r>
              <a:rPr lang="en-US" sz="2800" dirty="0"/>
              <a:t>The following analysis is based on the assumption (without basis) that there may be a goal of achieving a certain energy dissipation rate or velocity gradient. </a:t>
            </a:r>
          </a:p>
          <a:p>
            <a:r>
              <a:rPr lang="en-US" sz="2800" dirty="0"/>
              <a:t>Aggregation of large particles may happen faster than deposition of nanoparticles on particles (flocculation may start well before coagulation ends).</a:t>
            </a:r>
          </a:p>
          <a:p>
            <a:r>
              <a:rPr lang="en-US" sz="2800" dirty="0"/>
              <a:t>A quiescent contact chamber may be more effective because nanoparticles benefit more (than clay particles) from diffusion.</a:t>
            </a:r>
          </a:p>
        </p:txBody>
      </p:sp>
    </p:spTree>
    <p:extLst>
      <p:ext uri="{BB962C8B-B14F-4D97-AF65-F5344CB8AC3E}">
        <p14:creationId xmlns:p14="http://schemas.microsoft.com/office/powerpoint/2010/main" val="31271958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 Mix orifice</a:t>
            </a:r>
          </a:p>
        </p:txBody>
      </p:sp>
      <p:pic>
        <p:nvPicPr>
          <p:cNvPr id="985091" name="Picture 3"/>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937143" y="2110273"/>
            <a:ext cx="2543175"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2" name="Picture 4"/>
          <p:cNvPicPr>
            <a:picLocks noChangeAspect="1" noChangeArrowheads="1"/>
          </p:cNvPicPr>
          <p:nvPr/>
        </p:nvPicPr>
        <p:blipFill>
          <a:blip r:embed="rId3">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3746319" y="2110273"/>
            <a:ext cx="1662113"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5093" name="Picture 5"/>
          <p:cNvPicPr>
            <a:picLocks noChangeAspect="1" noChangeArrowheads="1"/>
          </p:cNvPicPr>
          <p:nvPr/>
        </p:nvPicPr>
        <p:blipFill>
          <a:blip r:embed="rId4">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105584" y="2176867"/>
            <a:ext cx="1695450" cy="375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273" y="1548530"/>
            <a:ext cx="1508746" cy="461665"/>
          </a:xfrm>
          <a:prstGeom prst="rect">
            <a:avLst/>
          </a:prstGeom>
          <a:noFill/>
        </p:spPr>
        <p:txBody>
          <a:bodyPr wrap="none" rtlCol="0">
            <a:spAutoFit/>
          </a:bodyPr>
          <a:lstStyle/>
          <a:p>
            <a:r>
              <a:rPr lang="en-US" sz="2400" dirty="0"/>
              <a:t>Drain plug</a:t>
            </a:r>
          </a:p>
        </p:txBody>
      </p:sp>
      <p:cxnSp>
        <p:nvCxnSpPr>
          <p:cNvPr id="5" name="Straight Arrow Connector 4"/>
          <p:cNvCxnSpPr>
            <a:stCxn id="3" idx="2"/>
          </p:cNvCxnSpPr>
          <p:nvPr/>
        </p:nvCxnSpPr>
        <p:spPr>
          <a:xfrm>
            <a:off x="959646" y="2010195"/>
            <a:ext cx="673211" cy="3333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08730" y="1551288"/>
            <a:ext cx="1526380" cy="461665"/>
          </a:xfrm>
          <a:prstGeom prst="rect">
            <a:avLst/>
          </a:prstGeom>
          <a:noFill/>
        </p:spPr>
        <p:txBody>
          <a:bodyPr wrap="none" rtlCol="0">
            <a:spAutoFit/>
          </a:bodyPr>
          <a:lstStyle/>
          <a:p>
            <a:r>
              <a:rPr lang="en-US" sz="2400" dirty="0"/>
              <a:t>CDC Float</a:t>
            </a:r>
          </a:p>
        </p:txBody>
      </p:sp>
      <p:cxnSp>
        <p:nvCxnSpPr>
          <p:cNvPr id="7" name="Straight Arrow Connector 6"/>
          <p:cNvCxnSpPr>
            <a:stCxn id="10" idx="2"/>
          </p:cNvCxnSpPr>
          <p:nvPr/>
        </p:nvCxnSpPr>
        <p:spPr>
          <a:xfrm flipH="1">
            <a:off x="2369976" y="2012953"/>
            <a:ext cx="601944" cy="11221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61633" y="1951750"/>
            <a:ext cx="747320" cy="461665"/>
          </a:xfrm>
          <a:prstGeom prst="rect">
            <a:avLst/>
          </a:prstGeom>
          <a:noFill/>
        </p:spPr>
        <p:txBody>
          <a:bodyPr wrap="none" rtlCol="0">
            <a:spAutoFit/>
          </a:bodyPr>
          <a:lstStyle/>
          <a:p>
            <a:r>
              <a:rPr lang="en-US" sz="2400" dirty="0"/>
              <a:t>Inlet</a:t>
            </a:r>
          </a:p>
        </p:txBody>
      </p:sp>
      <p:sp>
        <p:nvSpPr>
          <p:cNvPr id="15" name="TextBox 14"/>
          <p:cNvSpPr txBox="1"/>
          <p:nvPr/>
        </p:nvSpPr>
        <p:spPr>
          <a:xfrm>
            <a:off x="5280479" y="2567370"/>
            <a:ext cx="1040670" cy="461665"/>
          </a:xfrm>
          <a:prstGeom prst="rect">
            <a:avLst/>
          </a:prstGeom>
          <a:noFill/>
        </p:spPr>
        <p:txBody>
          <a:bodyPr wrap="none" rtlCol="0">
            <a:spAutoFit/>
          </a:bodyPr>
          <a:lstStyle/>
          <a:p>
            <a:r>
              <a:rPr lang="en-US" sz="2400" dirty="0"/>
              <a:t>LFOM</a:t>
            </a:r>
          </a:p>
        </p:txBody>
      </p:sp>
      <p:cxnSp>
        <p:nvCxnSpPr>
          <p:cNvPr id="16" name="Straight Arrow Connector 15"/>
          <p:cNvCxnSpPr/>
          <p:nvPr/>
        </p:nvCxnSpPr>
        <p:spPr>
          <a:xfrm flipH="1">
            <a:off x="5107460" y="2912773"/>
            <a:ext cx="601944" cy="56106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14697" y="4918618"/>
            <a:ext cx="1583525" cy="830997"/>
          </a:xfrm>
          <a:prstGeom prst="rect">
            <a:avLst/>
          </a:prstGeom>
          <a:noFill/>
        </p:spPr>
        <p:txBody>
          <a:bodyPr wrap="square" rtlCol="0">
            <a:spAutoFit/>
          </a:bodyPr>
          <a:lstStyle/>
          <a:p>
            <a:r>
              <a:rPr lang="en-US" sz="2400" dirty="0"/>
              <a:t>Rapid mix orifice</a:t>
            </a:r>
          </a:p>
        </p:txBody>
      </p:sp>
      <p:cxnSp>
        <p:nvCxnSpPr>
          <p:cNvPr id="19" name="Straight Arrow Connector 18"/>
          <p:cNvCxnSpPr/>
          <p:nvPr/>
        </p:nvCxnSpPr>
        <p:spPr>
          <a:xfrm flipV="1">
            <a:off x="6198222" y="4464942"/>
            <a:ext cx="1283484" cy="86917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8" idx="1"/>
          </p:cNvCxnSpPr>
          <p:nvPr/>
        </p:nvCxnSpPr>
        <p:spPr>
          <a:xfrm flipH="1" flipV="1">
            <a:off x="2808953" y="4433992"/>
            <a:ext cx="1805744" cy="9001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5094" name="Picture 6"/>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7893672" y="3110813"/>
            <a:ext cx="1023383" cy="1439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5496348" y="5977999"/>
            <a:ext cx="3290738" cy="461665"/>
          </a:xfrm>
          <a:prstGeom prst="rect">
            <a:avLst/>
          </a:prstGeom>
          <a:noFill/>
        </p:spPr>
        <p:txBody>
          <a:bodyPr wrap="square" rtlCol="0">
            <a:spAutoFit/>
          </a:bodyPr>
          <a:lstStyle/>
          <a:p>
            <a:r>
              <a:rPr lang="en-US" sz="2400" dirty="0"/>
              <a:t>Pin to keep plate in place</a:t>
            </a:r>
          </a:p>
        </p:txBody>
      </p:sp>
      <p:cxnSp>
        <p:nvCxnSpPr>
          <p:cNvPr id="29" name="Straight Arrow Connector 28"/>
          <p:cNvCxnSpPr>
            <a:stCxn id="985093" idx="2"/>
          </p:cNvCxnSpPr>
          <p:nvPr/>
        </p:nvCxnSpPr>
        <p:spPr>
          <a:xfrm flipV="1">
            <a:off x="6953309" y="3986699"/>
            <a:ext cx="1361351" cy="194301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 descr="Sage or Guide">
            <a:hlinkClick r:id="rId6" action="ppaction://hlinkpres?slideindex=6&amp;slidetitle=CoffeeStirring"/>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87086"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4066" name="Picture 2" descr="https://lh3.googleusercontent.com/-cGl2qu1njaM/Vf86mrb7ccI/AAAAAAAFlKQ/XsSX9hoLxlc/s912-Ic42/DSC05889.JPG">
            <a:hlinkClick r:id="rId8"/>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7806" t="3322" r="25099" b="19360"/>
          <a:stretch/>
        </p:blipFill>
        <p:spPr bwMode="auto">
          <a:xfrm>
            <a:off x="205273" y="56278"/>
            <a:ext cx="1283237" cy="1303343"/>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p:cNvCxnSpPr/>
          <p:nvPr/>
        </p:nvCxnSpPr>
        <p:spPr>
          <a:xfrm flipH="1" flipV="1">
            <a:off x="5107460" y="4433992"/>
            <a:ext cx="199507" cy="5906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9847" y="1536251"/>
            <a:ext cx="2255012" cy="830997"/>
          </a:xfrm>
          <a:prstGeom prst="rect">
            <a:avLst/>
          </a:prstGeom>
          <a:noFill/>
        </p:spPr>
        <p:txBody>
          <a:bodyPr wrap="square" rtlCol="0">
            <a:spAutoFit/>
          </a:bodyPr>
          <a:lstStyle/>
          <a:p>
            <a:pPr algn="ctr"/>
            <a:r>
              <a:rPr lang="en-US" sz="2400" dirty="0"/>
              <a:t>Plate settlers for grit removal</a:t>
            </a:r>
          </a:p>
        </p:txBody>
      </p:sp>
      <p:cxnSp>
        <p:nvCxnSpPr>
          <p:cNvPr id="33" name="Straight Arrow Connector 32"/>
          <p:cNvCxnSpPr>
            <a:stCxn id="31" idx="2"/>
          </p:cNvCxnSpPr>
          <p:nvPr/>
        </p:nvCxnSpPr>
        <p:spPr>
          <a:xfrm flipH="1">
            <a:off x="7228245" y="2367248"/>
            <a:ext cx="619108" cy="110659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4089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1"/>
            <a:ext cx="7772400" cy="1143000"/>
          </a:xfrm>
        </p:spPr>
        <p:txBody>
          <a:bodyPr/>
          <a:lstStyle/>
          <a:p>
            <a:r>
              <a:rPr lang="en-US" dirty="0"/>
              <a:t>Orifice Diameter to Obtain Target Mixing </a:t>
            </a:r>
            <a:r>
              <a:rPr lang="en-US" sz="1400" dirty="0"/>
              <a:t>(Energy Dissipation Rate, </a:t>
            </a:r>
            <a:r>
              <a:rPr lang="en-US" sz="1400" dirty="0" err="1"/>
              <a:t>Kolmogorov</a:t>
            </a:r>
            <a:r>
              <a:rPr lang="en-US" sz="1400" dirty="0"/>
              <a:t> Length Scale)</a:t>
            </a:r>
            <a:r>
              <a:rPr lang="en-US" dirty="0"/>
              <a:t> </a:t>
            </a:r>
          </a:p>
        </p:txBody>
      </p:sp>
      <p:sp>
        <p:nvSpPr>
          <p:cNvPr id="10" name="TextBox 9"/>
          <p:cNvSpPr txBox="1"/>
          <p:nvPr/>
        </p:nvSpPr>
        <p:spPr>
          <a:xfrm>
            <a:off x="4545051" y="3428169"/>
            <a:ext cx="3462528" cy="954107"/>
          </a:xfrm>
          <a:prstGeom prst="rect">
            <a:avLst/>
          </a:prstGeom>
          <a:noFill/>
        </p:spPr>
        <p:txBody>
          <a:bodyPr wrap="square" rtlCol="0">
            <a:spAutoFit/>
          </a:bodyPr>
          <a:lstStyle/>
          <a:p>
            <a:r>
              <a:rPr lang="en-US" dirty="0"/>
              <a:t>Substitute for </a:t>
            </a:r>
            <a:r>
              <a:rPr lang="en-US" dirty="0" err="1"/>
              <a:t>D</a:t>
            </a:r>
            <a:r>
              <a:rPr lang="en-US" baseline="-25000" dirty="0" err="1"/>
              <a:t>Jet</a:t>
            </a:r>
            <a:r>
              <a:rPr lang="en-US" dirty="0"/>
              <a:t> and solve for </a:t>
            </a:r>
            <a:r>
              <a:rPr lang="en-US" dirty="0" err="1"/>
              <a:t>D</a:t>
            </a:r>
            <a:r>
              <a:rPr lang="en-US" baseline="-25000" dirty="0" err="1"/>
              <a:t>Orifice</a:t>
            </a:r>
            <a:endParaRPr lang="en-US" baseline="-25000" dirty="0"/>
          </a:p>
        </p:txBody>
      </p:sp>
      <p:sp>
        <p:nvSpPr>
          <p:cNvPr id="11" name="TextBox 10"/>
          <p:cNvSpPr txBox="1"/>
          <p:nvPr/>
        </p:nvSpPr>
        <p:spPr>
          <a:xfrm>
            <a:off x="4658251" y="5242559"/>
            <a:ext cx="4608576" cy="1384995"/>
          </a:xfrm>
          <a:prstGeom prst="rect">
            <a:avLst/>
          </a:prstGeom>
          <a:noFill/>
        </p:spPr>
        <p:txBody>
          <a:bodyPr wrap="square" rtlCol="0">
            <a:spAutoFit/>
          </a:bodyPr>
          <a:lstStyle/>
          <a:p>
            <a:r>
              <a:rPr lang="en-US" dirty="0"/>
              <a:t>The orifice must be smaller than this to achieve the target energy dissipation rate</a:t>
            </a:r>
          </a:p>
        </p:txBody>
      </p:sp>
      <p:pic>
        <p:nvPicPr>
          <p:cNvPr id="16" name="Picture 7"/>
          <p:cNvPicPr>
            <a:picLocks noChangeAspect="1" noChangeArrowheads="1"/>
          </p:cNvPicPr>
          <p:nvPr/>
        </p:nvPicPr>
        <p:blipFill>
          <a:blip r:embed="rId8"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871158" y="524395"/>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228949" y="2043344"/>
            <a:ext cx="2560001" cy="595809"/>
          </a:xfrm>
          <a:prstGeom prst="rect">
            <a:avLst/>
          </a:prstGeom>
        </p:spPr>
      </p:pic>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7013" y="3177186"/>
            <a:ext cx="3559416" cy="952347"/>
          </a:xfrm>
          <a:prstGeom prst="rect">
            <a:avLst/>
          </a:prstGeom>
        </p:spPr>
      </p:pic>
      <p:pic>
        <p:nvPicPr>
          <p:cNvPr id="7" name="Picture 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27013" y="5326235"/>
            <a:ext cx="4431238" cy="877714"/>
          </a:xfrm>
          <a:prstGeom prst="rect">
            <a:avLst/>
          </a:prstGeom>
        </p:spPr>
      </p:pic>
      <p:pic>
        <p:nvPicPr>
          <p:cNvPr id="15" name="Picture 14">
            <a:extLst>
              <a:ext uri="{FF2B5EF4-FFF2-40B4-BE49-F238E27FC236}">
                <a16:creationId xmlns:a16="http://schemas.microsoft.com/office/drawing/2014/main" id="{E41937AF-05B9-4A40-A302-E68EE7C42856}"/>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026787" y="5469533"/>
            <a:ext cx="2511238" cy="931048"/>
          </a:xfrm>
          <a:prstGeom prst="rect">
            <a:avLst/>
          </a:prstGeom>
        </p:spPr>
      </p:pic>
      <p:pic>
        <p:nvPicPr>
          <p:cNvPr id="18" name="Picture 17">
            <a:extLst>
              <a:ext uri="{FF2B5EF4-FFF2-40B4-BE49-F238E27FC236}">
                <a16:creationId xmlns:a16="http://schemas.microsoft.com/office/drawing/2014/main" id="{85C54516-9E4A-4719-ABB1-DDCE5D7CDED1}"/>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6707" y="1827488"/>
            <a:ext cx="2122667" cy="256000"/>
          </a:xfrm>
          <a:prstGeom prst="rect">
            <a:avLst/>
          </a:prstGeom>
        </p:spPr>
      </p:pic>
      <p:pic>
        <p:nvPicPr>
          <p:cNvPr id="21" name="Picture 20">
            <a:extLst>
              <a:ext uri="{FF2B5EF4-FFF2-40B4-BE49-F238E27FC236}">
                <a16:creationId xmlns:a16="http://schemas.microsoft.com/office/drawing/2014/main" id="{F8F334A5-F438-4361-8FE7-E2BB701EB89F}"/>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5076707" y="2321606"/>
            <a:ext cx="2413714" cy="31847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p:nvPr>
        </p:nvSpPr>
        <p:spPr/>
        <p:txBody>
          <a:bodyPr/>
          <a:lstStyle/>
          <a:p>
            <a:r>
              <a:rPr lang="en-US" sz="4000" dirty="0"/>
              <a:t>Surface charge of Particles and Natural Organic Matter (NOM)</a:t>
            </a:r>
          </a:p>
        </p:txBody>
      </p:sp>
      <p:sp>
        <p:nvSpPr>
          <p:cNvPr id="529411" name="Rectangle 3"/>
          <p:cNvSpPr>
            <a:spLocks noGrp="1" noChangeArrowheads="1"/>
          </p:cNvSpPr>
          <p:nvPr>
            <p:ph idx="1"/>
          </p:nvPr>
        </p:nvSpPr>
        <p:spPr/>
        <p:txBody>
          <a:bodyPr/>
          <a:lstStyle/>
          <a:p>
            <a:r>
              <a:rPr lang="en-US" sz="2800" dirty="0"/>
              <a:t>NOM significantly increases the required coagulant dose in some waters</a:t>
            </a:r>
          </a:p>
          <a:p>
            <a:r>
              <a:rPr lang="en-US" sz="2800" dirty="0"/>
              <a:t>The coagulant required increases with NOM concentration</a:t>
            </a:r>
          </a:p>
          <a:p>
            <a:r>
              <a:rPr lang="en-US" sz="2800" dirty="0"/>
              <a:t>Charge density (conventional explanation)</a:t>
            </a:r>
          </a:p>
          <a:p>
            <a:pPr lvl="1"/>
            <a:r>
              <a:rPr lang="en-US" sz="2400" dirty="0"/>
              <a:t>Clay: 0.05 to 0.5 </a:t>
            </a:r>
            <a:r>
              <a:rPr lang="en-US" sz="2400" dirty="0" err="1">
                <a:latin typeface="Symbol" pitchFamily="18" charset="2"/>
              </a:rPr>
              <a:t>m</a:t>
            </a:r>
            <a:r>
              <a:rPr lang="en-US" sz="2400" dirty="0" err="1"/>
              <a:t>eq</a:t>
            </a:r>
            <a:r>
              <a:rPr lang="en-US" sz="2400" dirty="0"/>
              <a:t>/mg (1 mg/L clay </a:t>
            </a:r>
            <a:r>
              <a:rPr lang="en-US" sz="2400" dirty="0">
                <a:cs typeface="Times New Roman" pitchFamily="18" charset="0"/>
              </a:rPr>
              <a:t>≈</a:t>
            </a:r>
            <a:r>
              <a:rPr lang="en-US" sz="2400" dirty="0"/>
              <a:t> 1 NTU)</a:t>
            </a:r>
          </a:p>
          <a:p>
            <a:pPr lvl="1"/>
            <a:r>
              <a:rPr lang="en-US" sz="2400" dirty="0" err="1"/>
              <a:t>Fulvic</a:t>
            </a:r>
            <a:r>
              <a:rPr lang="en-US" sz="2400" dirty="0"/>
              <a:t> acid 5 to 15 </a:t>
            </a:r>
            <a:r>
              <a:rPr lang="en-US" sz="2400" dirty="0" err="1">
                <a:latin typeface="Symbol" pitchFamily="18" charset="2"/>
              </a:rPr>
              <a:t>m</a:t>
            </a:r>
            <a:r>
              <a:rPr lang="en-US" sz="2400" dirty="0" err="1"/>
              <a:t>eq</a:t>
            </a:r>
            <a:r>
              <a:rPr lang="en-US" sz="2400" dirty="0"/>
              <a:t>/mg C</a:t>
            </a:r>
          </a:p>
          <a:p>
            <a:r>
              <a:rPr lang="en-US" sz="2800" dirty="0"/>
              <a:t>NOM also has a larger surface area* per unit mass than clay particles and thus provides many attachment sites for coagulant nanoparticles</a:t>
            </a:r>
            <a:r>
              <a:rPr lang="en-US" sz="2400" dirty="0"/>
              <a:t>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Rapid Mix vs. Hydraulic Rapid Mix</a:t>
            </a:r>
          </a:p>
        </p:txBody>
      </p:sp>
      <p:sp>
        <p:nvSpPr>
          <p:cNvPr id="3" name="Content Placeholder 2"/>
          <p:cNvSpPr>
            <a:spLocks noGrp="1"/>
          </p:cNvSpPr>
          <p:nvPr>
            <p:ph idx="1"/>
          </p:nvPr>
        </p:nvSpPr>
        <p:spPr/>
        <p:txBody>
          <a:bodyPr/>
          <a:lstStyle/>
          <a:p>
            <a:r>
              <a:rPr lang="en-US" dirty="0"/>
              <a:t>Vampire loads</a:t>
            </a:r>
          </a:p>
          <a:p>
            <a:r>
              <a:rPr lang="en-US" dirty="0"/>
              <a:t>A 100 L/s AguaClara plant costs approximately $1,000,000 </a:t>
            </a:r>
          </a:p>
          <a:p>
            <a:r>
              <a:rPr lang="en-US" dirty="0"/>
              <a:t>After 25 years the electricity cost for mechanized rapid mix would be $230,000</a:t>
            </a:r>
          </a:p>
          <a:p>
            <a:r>
              <a:rPr lang="en-US" dirty="0"/>
              <a:t> “Another way to give is to not take…”</a:t>
            </a:r>
          </a:p>
          <a:p>
            <a:r>
              <a:rPr lang="en-US" dirty="0"/>
              <a:t>The 25 year energy cost for a package plant that uses a total of 400 J/L is 1.5 million USD!</a:t>
            </a:r>
          </a:p>
          <a:p>
            <a:r>
              <a:rPr lang="en-US" dirty="0"/>
              <a:t>Or perhaps just turn off the mixer?</a:t>
            </a:r>
          </a:p>
        </p:txBody>
      </p:sp>
      <p:pic>
        <p:nvPicPr>
          <p:cNvPr id="972803" name="Picture 3"/>
          <p:cNvPicPr>
            <a:picLocks noChangeAspect="1" noChangeArrowheads="1"/>
          </p:cNvPicPr>
          <p:nvPr/>
        </p:nvPicPr>
        <p:blipFill>
          <a:blip r:embed="rId3" cstate="print"/>
          <a:srcRect/>
          <a:stretch>
            <a:fillRect/>
          </a:stretch>
        </p:blipFill>
        <p:spPr bwMode="auto">
          <a:xfrm>
            <a:off x="6816437" y="6251289"/>
            <a:ext cx="2327564" cy="606711"/>
          </a:xfrm>
          <a:prstGeom prst="rect">
            <a:avLst/>
          </a:prstGeom>
          <a:noFill/>
          <a:ln w="9525">
            <a:noFill/>
            <a:miter lim="800000"/>
            <a:headEnd/>
            <a:tailEnd/>
          </a:ln>
          <a:effec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Reflections</a:t>
            </a:r>
            <a:endParaRPr lang="en-US" dirty="0"/>
          </a:p>
        </p:txBody>
      </p:sp>
      <p:sp>
        <p:nvSpPr>
          <p:cNvPr id="3" name="Content Placeholder 2"/>
          <p:cNvSpPr>
            <a:spLocks noGrp="1"/>
          </p:cNvSpPr>
          <p:nvPr>
            <p:ph idx="1"/>
          </p:nvPr>
        </p:nvSpPr>
        <p:spPr/>
        <p:txBody>
          <a:bodyPr/>
          <a:lstStyle/>
          <a:p>
            <a:r>
              <a:rPr lang="en-US" dirty="0"/>
              <a:t>Hydraulic rapid mix should be the default design</a:t>
            </a:r>
          </a:p>
          <a:p>
            <a:r>
              <a:rPr lang="en-US" dirty="0"/>
              <a:t>Research is required with our pilot plant to determine if rapid mix makes a difference or if a quiescent contact chamber would be more beneficial</a:t>
            </a:r>
          </a:p>
          <a:p>
            <a:r>
              <a:rPr lang="en-US" dirty="0"/>
              <a:t>Rapid mix might be the first stage in flocculation</a:t>
            </a:r>
          </a:p>
        </p:txBody>
      </p:sp>
      <p:pic>
        <p:nvPicPr>
          <p:cNvPr id="9" name="Picture 7"/>
          <p:cNvPicPr>
            <a:picLocks noChangeAspect="1" noChangeArrowheads="1"/>
          </p:cNvPicPr>
          <p:nvPr/>
        </p:nvPicPr>
        <p:blipFill>
          <a:blip r:embed="rId2"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570634" y="518628"/>
            <a:ext cx="2272842" cy="63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noChangeArrowheads="1"/>
          </p:cNvSpPr>
          <p:nvPr>
            <p:ph type="title"/>
          </p:nvPr>
        </p:nvSpPr>
        <p:spPr/>
        <p:txBody>
          <a:bodyPr/>
          <a:lstStyle/>
          <a:p>
            <a:r>
              <a:rPr lang="en-US" dirty="0"/>
              <a:t>Turbulent </a:t>
            </a:r>
            <a:r>
              <a:rPr lang="en-US" dirty="0" err="1"/>
              <a:t>Micromixing</a:t>
            </a:r>
            <a:r>
              <a:rPr lang="en-US" dirty="0"/>
              <a:t> followed by molecular diffusion</a:t>
            </a:r>
          </a:p>
        </p:txBody>
      </p:sp>
      <p:sp>
        <p:nvSpPr>
          <p:cNvPr id="595971" name="Rectangle 3"/>
          <p:cNvSpPr>
            <a:spLocks noGrp="1" noChangeArrowheads="1"/>
          </p:cNvSpPr>
          <p:nvPr>
            <p:ph idx="1"/>
          </p:nvPr>
        </p:nvSpPr>
        <p:spPr/>
        <p:txBody>
          <a:bodyPr/>
          <a:lstStyle/>
          <a:p>
            <a:r>
              <a:rPr lang="en-US" dirty="0"/>
              <a:t>Large scale eddies move packets of fluid around at the scale of the flow (or the scale of the separation distance of the injection points</a:t>
            </a:r>
          </a:p>
          <a:p>
            <a:r>
              <a:rPr lang="en-US" sz="2000" dirty="0"/>
              <a:t>…Smaller eddies move packets of fluid over smaller length scales…</a:t>
            </a:r>
          </a:p>
          <a:p>
            <a:r>
              <a:rPr lang="en-US" sz="2800" dirty="0"/>
              <a:t>Smallest scale eddies create high concentration gradients at </a:t>
            </a:r>
            <a:r>
              <a:rPr lang="en-US" sz="2800" dirty="0" err="1"/>
              <a:t>Kolmogorov</a:t>
            </a:r>
            <a:r>
              <a:rPr lang="en-US" sz="2800" dirty="0"/>
              <a:t> scale (viscosity kills turbulence at this scale)</a:t>
            </a:r>
          </a:p>
          <a:p>
            <a:r>
              <a:rPr lang="en-US" b="1" dirty="0"/>
              <a:t>Molecular diffusion </a:t>
            </a:r>
            <a:r>
              <a:rPr lang="en-US" dirty="0"/>
              <a:t>finishes the job</a:t>
            </a:r>
          </a:p>
        </p:txBody>
      </p:sp>
      <p:sp>
        <p:nvSpPr>
          <p:cNvPr id="7" name="Oval 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2" name="Rectangle 4"/>
          <p:cNvSpPr>
            <a:spLocks noGrp="1" noChangeArrowheads="1"/>
          </p:cNvSpPr>
          <p:nvPr>
            <p:ph type="title"/>
          </p:nvPr>
        </p:nvSpPr>
        <p:spPr/>
        <p:txBody>
          <a:bodyPr/>
          <a:lstStyle/>
          <a:p>
            <a:r>
              <a:rPr lang="en-US" sz="4000"/>
              <a:t>Velocity gradients increase interfacial area</a:t>
            </a:r>
          </a:p>
        </p:txBody>
      </p:sp>
      <p:sp>
        <p:nvSpPr>
          <p:cNvPr id="165982" name="Rectangle 94"/>
          <p:cNvSpPr>
            <a:spLocks noGrp="1" noChangeArrowheads="1"/>
          </p:cNvSpPr>
          <p:nvPr>
            <p:ph idx="1"/>
          </p:nvPr>
        </p:nvSpPr>
        <p:spPr>
          <a:xfrm>
            <a:off x="730250" y="4581979"/>
            <a:ext cx="7810500" cy="2153557"/>
          </a:xfrm>
          <a:solidFill>
            <a:schemeClr val="bg1"/>
          </a:solidFill>
        </p:spPr>
        <p:txBody>
          <a:bodyPr/>
          <a:lstStyle/>
          <a:p>
            <a:pPr>
              <a:lnSpc>
                <a:spcPct val="90000"/>
              </a:lnSpc>
            </a:pPr>
            <a:r>
              <a:rPr lang="en-US" sz="2000" dirty="0"/>
              <a:t>Turbulence causes chaotic movement of the fluid with spatially and temporally varying velocity gradients (not like this image!)</a:t>
            </a:r>
          </a:p>
          <a:p>
            <a:pPr>
              <a:lnSpc>
                <a:spcPct val="90000"/>
              </a:lnSpc>
            </a:pPr>
            <a:r>
              <a:rPr lang="en-US" sz="2000" dirty="0"/>
              <a:t>Net effect is to increase the interfacial area between the fluids being mixed by stretching and deforming the fluids</a:t>
            </a:r>
          </a:p>
          <a:p>
            <a:pPr>
              <a:lnSpc>
                <a:spcPct val="90000"/>
              </a:lnSpc>
            </a:pPr>
            <a:r>
              <a:rPr lang="en-US" sz="2000" dirty="0"/>
              <a:t>What will I find if I take 1 </a:t>
            </a:r>
            <a:r>
              <a:rPr lang="en-US" sz="2000" dirty="0">
                <a:latin typeface="Symbol" pitchFamily="18" charset="2"/>
              </a:rPr>
              <a:t>m</a:t>
            </a:r>
            <a:r>
              <a:rPr lang="en-US" sz="2000" dirty="0"/>
              <a:t>m</a:t>
            </a:r>
            <a:r>
              <a:rPr lang="en-US" sz="2000" baseline="30000" dirty="0"/>
              <a:t>3</a:t>
            </a:r>
            <a:r>
              <a:rPr lang="en-US" sz="2000" dirty="0"/>
              <a:t> samples and measure the concentration after short exposure to turbulent mixing?</a:t>
            </a:r>
          </a:p>
        </p:txBody>
      </p:sp>
      <p:sp>
        <p:nvSpPr>
          <p:cNvPr id="165893" name="Rectangle 5"/>
          <p:cNvSpPr>
            <a:spLocks noChangeArrowheads="1"/>
          </p:cNvSpPr>
          <p:nvPr/>
        </p:nvSpPr>
        <p:spPr bwMode="auto">
          <a:xfrm>
            <a:off x="1930400" y="2108200"/>
            <a:ext cx="5410200" cy="83820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65894" name="Rectangle 6"/>
          <p:cNvSpPr>
            <a:spLocks noChangeArrowheads="1"/>
          </p:cNvSpPr>
          <p:nvPr/>
        </p:nvSpPr>
        <p:spPr bwMode="auto">
          <a:xfrm>
            <a:off x="1930400" y="2946400"/>
            <a:ext cx="5410200" cy="8382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grpSp>
        <p:nvGrpSpPr>
          <p:cNvPr id="165929" name="Group 41"/>
          <p:cNvGrpSpPr>
            <a:grpSpLocks/>
          </p:cNvGrpSpPr>
          <p:nvPr/>
        </p:nvGrpSpPr>
        <p:grpSpPr bwMode="auto">
          <a:xfrm>
            <a:off x="2954338" y="2794000"/>
            <a:ext cx="3810000" cy="304800"/>
            <a:chOff x="2613" y="1641"/>
            <a:chExt cx="2400" cy="1038"/>
          </a:xfrm>
        </p:grpSpPr>
        <p:grpSp>
          <p:nvGrpSpPr>
            <p:cNvPr id="165922" name="Group 34"/>
            <p:cNvGrpSpPr>
              <a:grpSpLocks/>
            </p:cNvGrpSpPr>
            <p:nvPr/>
          </p:nvGrpSpPr>
          <p:grpSpPr bwMode="auto">
            <a:xfrm>
              <a:off x="2613" y="1641"/>
              <a:ext cx="2160" cy="528"/>
              <a:chOff x="2613" y="1641"/>
              <a:chExt cx="2160" cy="528"/>
            </a:xfrm>
          </p:grpSpPr>
          <p:sp>
            <p:nvSpPr>
              <p:cNvPr id="165912" name="AutoShape 2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4" name="AutoShape 26"/>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6" name="AutoShape 28"/>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18" name="AutoShape 3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20" name="AutoShape 32"/>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23" name="Group 35"/>
            <p:cNvGrpSpPr>
              <a:grpSpLocks/>
            </p:cNvGrpSpPr>
            <p:nvPr/>
          </p:nvGrpSpPr>
          <p:grpSpPr bwMode="auto">
            <a:xfrm flipV="1">
              <a:off x="2853" y="2151"/>
              <a:ext cx="2160" cy="528"/>
              <a:chOff x="2613" y="1641"/>
              <a:chExt cx="2160" cy="528"/>
            </a:xfrm>
          </p:grpSpPr>
          <p:sp>
            <p:nvSpPr>
              <p:cNvPr id="165924" name="AutoShape 3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5" name="AutoShape 3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6" name="AutoShape 3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7" name="AutoShape 3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28" name="AutoShape 4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30" name="Group 42"/>
          <p:cNvGrpSpPr>
            <a:grpSpLocks/>
          </p:cNvGrpSpPr>
          <p:nvPr/>
        </p:nvGrpSpPr>
        <p:grpSpPr bwMode="auto">
          <a:xfrm>
            <a:off x="2949575" y="2641600"/>
            <a:ext cx="3810000" cy="609600"/>
            <a:chOff x="2613" y="1641"/>
            <a:chExt cx="2400" cy="1038"/>
          </a:xfrm>
        </p:grpSpPr>
        <p:grpSp>
          <p:nvGrpSpPr>
            <p:cNvPr id="165931" name="Group 43"/>
            <p:cNvGrpSpPr>
              <a:grpSpLocks/>
            </p:cNvGrpSpPr>
            <p:nvPr/>
          </p:nvGrpSpPr>
          <p:grpSpPr bwMode="auto">
            <a:xfrm>
              <a:off x="2613" y="1641"/>
              <a:ext cx="2160" cy="528"/>
              <a:chOff x="2613" y="1641"/>
              <a:chExt cx="2160" cy="528"/>
            </a:xfrm>
          </p:grpSpPr>
          <p:sp>
            <p:nvSpPr>
              <p:cNvPr id="165932" name="AutoShape 44"/>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3" name="AutoShape 45"/>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4" name="AutoShape 46"/>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5" name="AutoShape 47"/>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36" name="AutoShape 48"/>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37" name="Group 49"/>
            <p:cNvGrpSpPr>
              <a:grpSpLocks/>
            </p:cNvGrpSpPr>
            <p:nvPr/>
          </p:nvGrpSpPr>
          <p:grpSpPr bwMode="auto">
            <a:xfrm flipV="1">
              <a:off x="2853" y="2151"/>
              <a:ext cx="2160" cy="528"/>
              <a:chOff x="2613" y="1641"/>
              <a:chExt cx="2160" cy="528"/>
            </a:xfrm>
          </p:grpSpPr>
          <p:sp>
            <p:nvSpPr>
              <p:cNvPr id="165938" name="AutoShape 50"/>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39" name="AutoShape 51"/>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0" name="AutoShape 52"/>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1" name="AutoShape 53"/>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42" name="AutoShape 54"/>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43" name="Group 55"/>
          <p:cNvGrpSpPr>
            <a:grpSpLocks/>
          </p:cNvGrpSpPr>
          <p:nvPr/>
        </p:nvGrpSpPr>
        <p:grpSpPr bwMode="auto">
          <a:xfrm>
            <a:off x="2944813" y="2489200"/>
            <a:ext cx="3810000" cy="914400"/>
            <a:chOff x="2613" y="1641"/>
            <a:chExt cx="2400" cy="1038"/>
          </a:xfrm>
        </p:grpSpPr>
        <p:grpSp>
          <p:nvGrpSpPr>
            <p:cNvPr id="165944" name="Group 56"/>
            <p:cNvGrpSpPr>
              <a:grpSpLocks/>
            </p:cNvGrpSpPr>
            <p:nvPr/>
          </p:nvGrpSpPr>
          <p:grpSpPr bwMode="auto">
            <a:xfrm>
              <a:off x="2613" y="1641"/>
              <a:ext cx="2160" cy="528"/>
              <a:chOff x="2613" y="1641"/>
              <a:chExt cx="2160" cy="528"/>
            </a:xfrm>
          </p:grpSpPr>
          <p:sp>
            <p:nvSpPr>
              <p:cNvPr id="165945" name="AutoShape 57"/>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6" name="AutoShape 58"/>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7" name="AutoShape 59"/>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8" name="AutoShape 60"/>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49" name="AutoShape 61"/>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50" name="Group 62"/>
            <p:cNvGrpSpPr>
              <a:grpSpLocks/>
            </p:cNvGrpSpPr>
            <p:nvPr/>
          </p:nvGrpSpPr>
          <p:grpSpPr bwMode="auto">
            <a:xfrm flipV="1">
              <a:off x="2853" y="2151"/>
              <a:ext cx="2160" cy="528"/>
              <a:chOff x="2613" y="1641"/>
              <a:chExt cx="2160" cy="528"/>
            </a:xfrm>
          </p:grpSpPr>
          <p:sp>
            <p:nvSpPr>
              <p:cNvPr id="165951" name="AutoShape 63"/>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2" name="AutoShape 64"/>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3" name="AutoShape 65"/>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4" name="AutoShape 66"/>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55" name="AutoShape 67"/>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56" name="Group 68"/>
          <p:cNvGrpSpPr>
            <a:grpSpLocks/>
          </p:cNvGrpSpPr>
          <p:nvPr/>
        </p:nvGrpSpPr>
        <p:grpSpPr bwMode="auto">
          <a:xfrm>
            <a:off x="2940050" y="2336800"/>
            <a:ext cx="3810000" cy="1219200"/>
            <a:chOff x="2613" y="1641"/>
            <a:chExt cx="2400" cy="1038"/>
          </a:xfrm>
        </p:grpSpPr>
        <p:grpSp>
          <p:nvGrpSpPr>
            <p:cNvPr id="165957" name="Group 69"/>
            <p:cNvGrpSpPr>
              <a:grpSpLocks/>
            </p:cNvGrpSpPr>
            <p:nvPr/>
          </p:nvGrpSpPr>
          <p:grpSpPr bwMode="auto">
            <a:xfrm>
              <a:off x="2613" y="1641"/>
              <a:ext cx="2160" cy="528"/>
              <a:chOff x="2613" y="1641"/>
              <a:chExt cx="2160" cy="528"/>
            </a:xfrm>
          </p:grpSpPr>
          <p:sp>
            <p:nvSpPr>
              <p:cNvPr id="165958" name="AutoShape 70"/>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59" name="AutoShape 71"/>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0" name="AutoShape 72"/>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1" name="AutoShape 73"/>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62" name="AutoShape 74"/>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63" name="Group 75"/>
            <p:cNvGrpSpPr>
              <a:grpSpLocks/>
            </p:cNvGrpSpPr>
            <p:nvPr/>
          </p:nvGrpSpPr>
          <p:grpSpPr bwMode="auto">
            <a:xfrm flipV="1">
              <a:off x="2853" y="2151"/>
              <a:ext cx="2160" cy="528"/>
              <a:chOff x="2613" y="1641"/>
              <a:chExt cx="2160" cy="528"/>
            </a:xfrm>
          </p:grpSpPr>
          <p:sp>
            <p:nvSpPr>
              <p:cNvPr id="165964" name="AutoShape 76"/>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5" name="AutoShape 77"/>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6" name="AutoShape 78"/>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7" name="AutoShape 79"/>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68" name="AutoShape 80"/>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69" name="Group 81"/>
          <p:cNvGrpSpPr>
            <a:grpSpLocks/>
          </p:cNvGrpSpPr>
          <p:nvPr/>
        </p:nvGrpSpPr>
        <p:grpSpPr bwMode="auto">
          <a:xfrm>
            <a:off x="2935288" y="2184400"/>
            <a:ext cx="3810000" cy="1524000"/>
            <a:chOff x="2613" y="1641"/>
            <a:chExt cx="2400" cy="1038"/>
          </a:xfrm>
        </p:grpSpPr>
        <p:grpSp>
          <p:nvGrpSpPr>
            <p:cNvPr id="165970" name="Group 82"/>
            <p:cNvGrpSpPr>
              <a:grpSpLocks/>
            </p:cNvGrpSpPr>
            <p:nvPr/>
          </p:nvGrpSpPr>
          <p:grpSpPr bwMode="auto">
            <a:xfrm>
              <a:off x="2613" y="1641"/>
              <a:ext cx="2160" cy="528"/>
              <a:chOff x="2613" y="1641"/>
              <a:chExt cx="2160" cy="528"/>
            </a:xfrm>
          </p:grpSpPr>
          <p:sp>
            <p:nvSpPr>
              <p:cNvPr id="165971" name="AutoShape 83"/>
              <p:cNvSpPr>
                <a:spLocks noChangeArrowheads="1"/>
              </p:cNvSpPr>
              <p:nvPr/>
            </p:nvSpPr>
            <p:spPr bwMode="auto">
              <a:xfrm>
                <a:off x="261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2" name="AutoShape 84"/>
              <p:cNvSpPr>
                <a:spLocks noChangeArrowheads="1"/>
              </p:cNvSpPr>
              <p:nvPr/>
            </p:nvSpPr>
            <p:spPr bwMode="auto">
              <a:xfrm>
                <a:off x="309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3" name="AutoShape 85"/>
              <p:cNvSpPr>
                <a:spLocks noChangeArrowheads="1"/>
              </p:cNvSpPr>
              <p:nvPr/>
            </p:nvSpPr>
            <p:spPr bwMode="auto">
              <a:xfrm>
                <a:off x="357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4" name="AutoShape 86"/>
              <p:cNvSpPr>
                <a:spLocks noChangeArrowheads="1"/>
              </p:cNvSpPr>
              <p:nvPr/>
            </p:nvSpPr>
            <p:spPr bwMode="auto">
              <a:xfrm>
                <a:off x="405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65975" name="AutoShape 87"/>
              <p:cNvSpPr>
                <a:spLocks noChangeArrowheads="1"/>
              </p:cNvSpPr>
              <p:nvPr/>
            </p:nvSpPr>
            <p:spPr bwMode="auto">
              <a:xfrm>
                <a:off x="4533" y="1641"/>
                <a:ext cx="240" cy="528"/>
              </a:xfrm>
              <a:prstGeom prst="triangle">
                <a:avLst>
                  <a:gd name="adj" fmla="val 50000"/>
                </a:avLst>
              </a:prstGeom>
              <a:solidFill>
                <a:schemeClr val="hlink"/>
              </a:solidFill>
              <a:ln w="12700">
                <a:noFill/>
                <a:miter lim="800000"/>
                <a:headEnd type="none" w="lg" len="med"/>
                <a:tailEnd type="none" w="lg" len="med"/>
              </a:ln>
              <a:effectLst/>
            </p:spPr>
            <p:txBody>
              <a:bodyPr wrap="none" anchor="ctr">
                <a:spAutoFit/>
              </a:bodyPr>
              <a:lstStyle/>
              <a:p>
                <a:endParaRPr lang="en-US"/>
              </a:p>
            </p:txBody>
          </p:sp>
        </p:grpSp>
        <p:grpSp>
          <p:nvGrpSpPr>
            <p:cNvPr id="165976" name="Group 88"/>
            <p:cNvGrpSpPr>
              <a:grpSpLocks/>
            </p:cNvGrpSpPr>
            <p:nvPr/>
          </p:nvGrpSpPr>
          <p:grpSpPr bwMode="auto">
            <a:xfrm flipV="1">
              <a:off x="2853" y="2151"/>
              <a:ext cx="2160" cy="528"/>
              <a:chOff x="2613" y="1641"/>
              <a:chExt cx="2160" cy="528"/>
            </a:xfrm>
          </p:grpSpPr>
          <p:sp>
            <p:nvSpPr>
              <p:cNvPr id="165977" name="AutoShape 89"/>
              <p:cNvSpPr>
                <a:spLocks noChangeArrowheads="1"/>
              </p:cNvSpPr>
              <p:nvPr/>
            </p:nvSpPr>
            <p:spPr bwMode="auto">
              <a:xfrm>
                <a:off x="261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8" name="AutoShape 90"/>
              <p:cNvSpPr>
                <a:spLocks noChangeArrowheads="1"/>
              </p:cNvSpPr>
              <p:nvPr/>
            </p:nvSpPr>
            <p:spPr bwMode="auto">
              <a:xfrm>
                <a:off x="309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79" name="AutoShape 91"/>
              <p:cNvSpPr>
                <a:spLocks noChangeArrowheads="1"/>
              </p:cNvSpPr>
              <p:nvPr/>
            </p:nvSpPr>
            <p:spPr bwMode="auto">
              <a:xfrm>
                <a:off x="357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0" name="AutoShape 92"/>
              <p:cNvSpPr>
                <a:spLocks noChangeArrowheads="1"/>
              </p:cNvSpPr>
              <p:nvPr/>
            </p:nvSpPr>
            <p:spPr bwMode="auto">
              <a:xfrm>
                <a:off x="405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sp>
            <p:nvSpPr>
              <p:cNvPr id="165981" name="AutoShape 93"/>
              <p:cNvSpPr>
                <a:spLocks noChangeArrowheads="1"/>
              </p:cNvSpPr>
              <p:nvPr/>
            </p:nvSpPr>
            <p:spPr bwMode="auto">
              <a:xfrm>
                <a:off x="4533" y="1641"/>
                <a:ext cx="240" cy="528"/>
              </a:xfrm>
              <a:prstGeom prst="triangle">
                <a:avLst>
                  <a:gd name="adj" fmla="val 50000"/>
                </a:avLst>
              </a:prstGeom>
              <a:solidFill>
                <a:schemeClr val="accent1"/>
              </a:solidFill>
              <a:ln w="12700">
                <a:noFill/>
                <a:miter lim="800000"/>
                <a:headEnd type="none" w="lg" len="med"/>
                <a:tailEnd type="none" w="lg" len="med"/>
              </a:ln>
              <a:effectLst/>
            </p:spPr>
            <p:txBody>
              <a:bodyPr wrap="none" anchor="ctr">
                <a:spAutoFit/>
              </a:bodyPr>
              <a:lstStyle/>
              <a:p>
                <a:endParaRPr lang="en-US"/>
              </a:p>
            </p:txBody>
          </p:sp>
        </p:grpSp>
      </p:grpSp>
      <p:grpSp>
        <p:nvGrpSpPr>
          <p:cNvPr id="165902" name="Group 14"/>
          <p:cNvGrpSpPr>
            <a:grpSpLocks/>
          </p:cNvGrpSpPr>
          <p:nvPr/>
        </p:nvGrpSpPr>
        <p:grpSpPr bwMode="auto">
          <a:xfrm>
            <a:off x="3149600" y="2108200"/>
            <a:ext cx="3048000" cy="2362200"/>
            <a:chOff x="2112" y="1488"/>
            <a:chExt cx="1920" cy="1488"/>
          </a:xfrm>
        </p:grpSpPr>
        <p:sp>
          <p:nvSpPr>
            <p:cNvPr id="165903" name="Line 15"/>
            <p:cNvSpPr>
              <a:spLocks noChangeShapeType="1"/>
            </p:cNvSpPr>
            <p:nvPr/>
          </p:nvSpPr>
          <p:spPr bwMode="auto">
            <a:xfrm flipV="1">
              <a:off x="211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4" name="Line 16"/>
            <p:cNvSpPr>
              <a:spLocks noChangeShapeType="1"/>
            </p:cNvSpPr>
            <p:nvPr/>
          </p:nvSpPr>
          <p:spPr bwMode="auto">
            <a:xfrm flipV="1">
              <a:off x="259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5" name="Line 17"/>
            <p:cNvSpPr>
              <a:spLocks noChangeShapeType="1"/>
            </p:cNvSpPr>
            <p:nvPr/>
          </p:nvSpPr>
          <p:spPr bwMode="auto">
            <a:xfrm flipV="1">
              <a:off x="307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6" name="Line 18"/>
            <p:cNvSpPr>
              <a:spLocks noChangeShapeType="1"/>
            </p:cNvSpPr>
            <p:nvPr/>
          </p:nvSpPr>
          <p:spPr bwMode="auto">
            <a:xfrm flipV="1">
              <a:off x="355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7" name="Line 19"/>
            <p:cNvSpPr>
              <a:spLocks noChangeShapeType="1"/>
            </p:cNvSpPr>
            <p:nvPr/>
          </p:nvSpPr>
          <p:spPr bwMode="auto">
            <a:xfrm flipV="1">
              <a:off x="4032" y="1488"/>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grpSp>
        <p:nvGrpSpPr>
          <p:cNvPr id="165895" name="Group 7"/>
          <p:cNvGrpSpPr>
            <a:grpSpLocks/>
          </p:cNvGrpSpPr>
          <p:nvPr/>
        </p:nvGrpSpPr>
        <p:grpSpPr bwMode="auto">
          <a:xfrm>
            <a:off x="2768600" y="1422400"/>
            <a:ext cx="3810000" cy="2362200"/>
            <a:chOff x="1824" y="1392"/>
            <a:chExt cx="2400" cy="1488"/>
          </a:xfrm>
        </p:grpSpPr>
        <p:sp>
          <p:nvSpPr>
            <p:cNvPr id="165896" name="Line 8"/>
            <p:cNvSpPr>
              <a:spLocks noChangeShapeType="1"/>
            </p:cNvSpPr>
            <p:nvPr/>
          </p:nvSpPr>
          <p:spPr bwMode="auto">
            <a:xfrm>
              <a:off x="18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7" name="Line 9"/>
            <p:cNvSpPr>
              <a:spLocks noChangeShapeType="1"/>
            </p:cNvSpPr>
            <p:nvPr/>
          </p:nvSpPr>
          <p:spPr bwMode="auto">
            <a:xfrm>
              <a:off x="230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8" name="Line 10"/>
            <p:cNvSpPr>
              <a:spLocks noChangeShapeType="1"/>
            </p:cNvSpPr>
            <p:nvPr/>
          </p:nvSpPr>
          <p:spPr bwMode="auto">
            <a:xfrm>
              <a:off x="278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899" name="Line 11"/>
            <p:cNvSpPr>
              <a:spLocks noChangeShapeType="1"/>
            </p:cNvSpPr>
            <p:nvPr/>
          </p:nvSpPr>
          <p:spPr bwMode="auto">
            <a:xfrm>
              <a:off x="326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0" name="Line 12"/>
            <p:cNvSpPr>
              <a:spLocks noChangeShapeType="1"/>
            </p:cNvSpPr>
            <p:nvPr/>
          </p:nvSpPr>
          <p:spPr bwMode="auto">
            <a:xfrm>
              <a:off x="374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65901" name="Line 13"/>
            <p:cNvSpPr>
              <a:spLocks noChangeShapeType="1"/>
            </p:cNvSpPr>
            <p:nvPr/>
          </p:nvSpPr>
          <p:spPr bwMode="auto">
            <a:xfrm>
              <a:off x="4224" y="1392"/>
              <a:ext cx="0" cy="148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84" name="Oval 8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3.71878E-6 L 3.33333E-6 0.26087 " pathEditMode="relative" rAng="0" ptsTypes="AA">
                                      <p:cBhvr>
                                        <p:cTn id="6" dur="3000" fill="hold"/>
                                        <p:tgtEl>
                                          <p:spTgt spid="165895"/>
                                        </p:tgtEl>
                                        <p:attrNameLst>
                                          <p:attrName>ppt_x</p:attrName>
                                          <p:attrName>ppt_y</p:attrName>
                                        </p:attrNameLst>
                                      </p:cBhvr>
                                      <p:rCtr x="0" y="130"/>
                                    </p:animMotion>
                                  </p:childTnLst>
                                </p:cTn>
                              </p:par>
                              <p:par>
                                <p:cTn id="7" presetID="64" presetClass="path" presetSubtype="0" accel="50000" decel="50000" fill="hold" nodeType="withEffect">
                                  <p:stCondLst>
                                    <p:cond delay="0"/>
                                  </p:stCondLst>
                                  <p:childTnLst>
                                    <p:animMotion origin="layout" path="M 3.33333E-6 -1.21184E-6 L 3.33333E-6 -0.27197 " pathEditMode="relative" rAng="0" ptsTypes="AA">
                                      <p:cBhvr>
                                        <p:cTn id="8" dur="3000" fill="hold"/>
                                        <p:tgtEl>
                                          <p:spTgt spid="165902"/>
                                        </p:tgtEl>
                                        <p:attrNameLst>
                                          <p:attrName>ppt_x</p:attrName>
                                          <p:attrName>ppt_y</p:attrName>
                                        </p:attrNameLst>
                                      </p:cBhvr>
                                      <p:rCtr x="0" y="-136"/>
                                    </p:animMotion>
                                  </p:childTnLst>
                                </p:cTn>
                              </p:par>
                              <p:par>
                                <p:cTn id="9" presetID="10" presetClass="entr" presetSubtype="0" fill="hold" nodeType="withEffect">
                                  <p:stCondLst>
                                    <p:cond delay="0"/>
                                  </p:stCondLst>
                                  <p:childTnLst>
                                    <p:set>
                                      <p:cBhvr>
                                        <p:cTn id="10" dur="1" fill="hold">
                                          <p:stCondLst>
                                            <p:cond delay="0"/>
                                          </p:stCondLst>
                                        </p:cTn>
                                        <p:tgtEl>
                                          <p:spTgt spid="165929"/>
                                        </p:tgtEl>
                                        <p:attrNameLst>
                                          <p:attrName>style.visibility</p:attrName>
                                        </p:attrNameLst>
                                      </p:cBhvr>
                                      <p:to>
                                        <p:strVal val="visible"/>
                                      </p:to>
                                    </p:set>
                                    <p:animEffect transition="in" filter="fade">
                                      <p:cBhvr>
                                        <p:cTn id="11" dur="500"/>
                                        <p:tgtEl>
                                          <p:spTgt spid="165929"/>
                                        </p:tgtEl>
                                      </p:cBhvr>
                                    </p:animEffect>
                                  </p:childTnLst>
                                </p:cTn>
                              </p:par>
                              <p:par>
                                <p:cTn id="12" presetID="10" presetClass="entr" presetSubtype="0" fill="hold" nodeType="withEffect">
                                  <p:stCondLst>
                                    <p:cond delay="600"/>
                                  </p:stCondLst>
                                  <p:childTnLst>
                                    <p:set>
                                      <p:cBhvr>
                                        <p:cTn id="13" dur="1" fill="hold">
                                          <p:stCondLst>
                                            <p:cond delay="0"/>
                                          </p:stCondLst>
                                        </p:cTn>
                                        <p:tgtEl>
                                          <p:spTgt spid="165930"/>
                                        </p:tgtEl>
                                        <p:attrNameLst>
                                          <p:attrName>style.visibility</p:attrName>
                                        </p:attrNameLst>
                                      </p:cBhvr>
                                      <p:to>
                                        <p:strVal val="visible"/>
                                      </p:to>
                                    </p:set>
                                    <p:animEffect transition="in" filter="fade">
                                      <p:cBhvr>
                                        <p:cTn id="14" dur="500"/>
                                        <p:tgtEl>
                                          <p:spTgt spid="165930"/>
                                        </p:tgtEl>
                                      </p:cBhvr>
                                    </p:animEffect>
                                  </p:childTnLst>
                                </p:cTn>
                              </p:par>
                              <p:par>
                                <p:cTn id="15" presetID="10" presetClass="entr" presetSubtype="0" fill="hold" nodeType="withEffect">
                                  <p:stCondLst>
                                    <p:cond delay="1200"/>
                                  </p:stCondLst>
                                  <p:childTnLst>
                                    <p:set>
                                      <p:cBhvr>
                                        <p:cTn id="16" dur="1" fill="hold">
                                          <p:stCondLst>
                                            <p:cond delay="0"/>
                                          </p:stCondLst>
                                        </p:cTn>
                                        <p:tgtEl>
                                          <p:spTgt spid="165943"/>
                                        </p:tgtEl>
                                        <p:attrNameLst>
                                          <p:attrName>style.visibility</p:attrName>
                                        </p:attrNameLst>
                                      </p:cBhvr>
                                      <p:to>
                                        <p:strVal val="visible"/>
                                      </p:to>
                                    </p:set>
                                    <p:animEffect transition="in" filter="fade">
                                      <p:cBhvr>
                                        <p:cTn id="17" dur="500"/>
                                        <p:tgtEl>
                                          <p:spTgt spid="165943"/>
                                        </p:tgtEl>
                                      </p:cBhvr>
                                    </p:animEffect>
                                  </p:childTnLst>
                                </p:cTn>
                              </p:par>
                              <p:par>
                                <p:cTn id="18" presetID="10" presetClass="entr" presetSubtype="0" fill="hold" nodeType="withEffect">
                                  <p:stCondLst>
                                    <p:cond delay="1800"/>
                                  </p:stCondLst>
                                  <p:childTnLst>
                                    <p:set>
                                      <p:cBhvr>
                                        <p:cTn id="19" dur="1" fill="hold">
                                          <p:stCondLst>
                                            <p:cond delay="0"/>
                                          </p:stCondLst>
                                        </p:cTn>
                                        <p:tgtEl>
                                          <p:spTgt spid="165956"/>
                                        </p:tgtEl>
                                        <p:attrNameLst>
                                          <p:attrName>style.visibility</p:attrName>
                                        </p:attrNameLst>
                                      </p:cBhvr>
                                      <p:to>
                                        <p:strVal val="visible"/>
                                      </p:to>
                                    </p:set>
                                    <p:animEffect transition="in" filter="fade">
                                      <p:cBhvr>
                                        <p:cTn id="20" dur="500"/>
                                        <p:tgtEl>
                                          <p:spTgt spid="165956"/>
                                        </p:tgtEl>
                                      </p:cBhvr>
                                    </p:animEffect>
                                  </p:childTnLst>
                                </p:cTn>
                              </p:par>
                              <p:par>
                                <p:cTn id="21" presetID="10" presetClass="entr" presetSubtype="0" fill="hold" nodeType="withEffect">
                                  <p:stCondLst>
                                    <p:cond delay="2500"/>
                                  </p:stCondLst>
                                  <p:childTnLst>
                                    <p:set>
                                      <p:cBhvr>
                                        <p:cTn id="22" dur="1" fill="hold">
                                          <p:stCondLst>
                                            <p:cond delay="0"/>
                                          </p:stCondLst>
                                        </p:cTn>
                                        <p:tgtEl>
                                          <p:spTgt spid="165969"/>
                                        </p:tgtEl>
                                        <p:attrNameLst>
                                          <p:attrName>style.visibility</p:attrName>
                                        </p:attrNameLst>
                                      </p:cBhvr>
                                      <p:to>
                                        <p:strVal val="visible"/>
                                      </p:to>
                                    </p:set>
                                    <p:animEffect transition="in" filter="fade">
                                      <p:cBhvr>
                                        <p:cTn id="23" dur="500"/>
                                        <p:tgtEl>
                                          <p:spTgt spid="165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3" name="Rectangle 5"/>
          <p:cNvSpPr>
            <a:spLocks noGrp="1" noChangeArrowheads="1"/>
          </p:cNvSpPr>
          <p:nvPr>
            <p:ph type="title"/>
          </p:nvPr>
        </p:nvSpPr>
        <p:spPr/>
        <p:txBody>
          <a:bodyPr/>
          <a:lstStyle/>
          <a:p>
            <a:r>
              <a:rPr lang="en-US"/>
              <a:t>Turbulent Mixing</a:t>
            </a:r>
          </a:p>
        </p:txBody>
      </p:sp>
      <p:sp>
        <p:nvSpPr>
          <p:cNvPr id="493572" name="Rectangle 4"/>
          <p:cNvSpPr>
            <a:spLocks noChangeArrowheads="1"/>
          </p:cNvSpPr>
          <p:nvPr/>
        </p:nvSpPr>
        <p:spPr bwMode="auto">
          <a:xfrm>
            <a:off x="396875" y="6461125"/>
            <a:ext cx="8394700" cy="396875"/>
          </a:xfrm>
          <a:prstGeom prst="rect">
            <a:avLst/>
          </a:prstGeom>
          <a:noFill/>
          <a:ln w="12700" algn="ctr">
            <a:noFill/>
            <a:miter lim="800000"/>
            <a:headEnd type="none" w="lg" len="med"/>
            <a:tailEnd type="none" w="lg" len="med"/>
          </a:ln>
          <a:effectLst/>
        </p:spPr>
        <p:txBody>
          <a:bodyPr anchor="ctr">
            <a:spAutoFit/>
          </a:bodyPr>
          <a:lstStyle/>
          <a:p>
            <a:pPr eaLnBrk="1" hangingPunct="1">
              <a:spcBef>
                <a:spcPct val="0"/>
              </a:spcBef>
            </a:pPr>
            <a:r>
              <a:rPr lang="en-US" sz="2000"/>
              <a:t>Cowen - "An Experimental Investigation of Scale-Dependent Plume Physics" </a:t>
            </a:r>
          </a:p>
        </p:txBody>
      </p:sp>
      <p:sp>
        <p:nvSpPr>
          <p:cNvPr id="493576" name="Line 8"/>
          <p:cNvSpPr>
            <a:spLocks noChangeShapeType="1"/>
          </p:cNvSpPr>
          <p:nvPr/>
        </p:nvSpPr>
        <p:spPr bwMode="auto">
          <a:xfrm>
            <a:off x="1300163" y="2163763"/>
            <a:ext cx="0" cy="4043362"/>
          </a:xfrm>
          <a:prstGeom prst="line">
            <a:avLst/>
          </a:prstGeom>
          <a:noFill/>
          <a:ln w="12700">
            <a:solidFill>
              <a:schemeClr val="bg2"/>
            </a:solidFill>
            <a:round/>
            <a:headEnd type="triangle" w="lg" len="med"/>
            <a:tailEnd type="triangle" w="lg" len="med"/>
          </a:ln>
          <a:effectLst/>
        </p:spPr>
        <p:txBody>
          <a:bodyPr>
            <a:spAutoFit/>
          </a:bodyPr>
          <a:lstStyle/>
          <a:p>
            <a:endParaRPr lang="en-US"/>
          </a:p>
        </p:txBody>
      </p:sp>
      <p:sp>
        <p:nvSpPr>
          <p:cNvPr id="493575" name="Text Box 7"/>
          <p:cNvSpPr txBox="1">
            <a:spLocks noChangeArrowheads="1"/>
          </p:cNvSpPr>
          <p:nvPr/>
        </p:nvSpPr>
        <p:spPr bwMode="auto">
          <a:xfrm>
            <a:off x="757238" y="4156075"/>
            <a:ext cx="1062037" cy="519113"/>
          </a:xfrm>
          <a:prstGeom prst="rect">
            <a:avLst/>
          </a:prstGeom>
          <a:solidFill>
            <a:schemeClr val="bg1"/>
          </a:solidFill>
          <a:ln w="12700" algn="ctr">
            <a:noFill/>
            <a:miter lim="800000"/>
            <a:headEnd type="none" w="lg" len="med"/>
            <a:tailEnd type="none" w="lg" len="med"/>
          </a:ln>
          <a:effectLst/>
        </p:spPr>
        <p:txBody>
          <a:bodyPr wrap="none">
            <a:spAutoFit/>
          </a:bodyPr>
          <a:lstStyle/>
          <a:p>
            <a:r>
              <a:rPr lang="en-US"/>
              <a:t>10 cm</a:t>
            </a:r>
          </a:p>
        </p:txBody>
      </p:sp>
      <p:pic>
        <p:nvPicPr>
          <p:cNvPr id="7" name="Cowen turbulent mixing.avi">
            <a:hlinkClick r:id="" action="ppaction://media"/>
          </p:cNvPr>
          <p:cNvPicPr>
            <a:picLocks noRot="1" noChangeAspect="1"/>
          </p:cNvPicPr>
          <p:nvPr>
            <a:videoFile r:link="rId1"/>
          </p:nvPr>
        </p:nvPicPr>
        <p:blipFill>
          <a:blip r:embed="rId4" cstate="print"/>
          <a:stretch>
            <a:fillRect/>
          </a:stretch>
        </p:blipFill>
        <p:spPr>
          <a:xfrm>
            <a:off x="1971304" y="1568047"/>
            <a:ext cx="5058889" cy="4793297"/>
          </a:xfrm>
          <a:prstGeom prst="rect">
            <a:avLst/>
          </a:prstGeom>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Fast can Diffusion Mix?</a:t>
            </a:r>
          </a:p>
        </p:txBody>
      </p:sp>
      <p:sp>
        <p:nvSpPr>
          <p:cNvPr id="3" name="Content Placeholder 2"/>
          <p:cNvSpPr>
            <a:spLocks noGrp="1"/>
          </p:cNvSpPr>
          <p:nvPr>
            <p:ph idx="1"/>
          </p:nvPr>
        </p:nvSpPr>
        <p:spPr/>
        <p:txBody>
          <a:bodyPr/>
          <a:lstStyle/>
          <a:p>
            <a:r>
              <a:rPr lang="en-US" dirty="0"/>
              <a:t>What are the units of diffusion?</a:t>
            </a:r>
          </a:p>
          <a:p>
            <a:pPr lvl="1"/>
            <a:r>
              <a:rPr lang="en-US" dirty="0"/>
              <a:t>Diffusion is the product of a velocity and a path length – </a:t>
            </a:r>
            <a:r>
              <a:rPr lang="en-US" dirty="0">
                <a:solidFill>
                  <a:schemeClr val="accent4"/>
                </a:solidFill>
              </a:rPr>
              <a:t>[L</a:t>
            </a:r>
            <a:r>
              <a:rPr lang="en-US" baseline="30000" dirty="0">
                <a:solidFill>
                  <a:schemeClr val="accent4"/>
                </a:solidFill>
              </a:rPr>
              <a:t>2</a:t>
            </a:r>
            <a:r>
              <a:rPr lang="en-US" dirty="0">
                <a:solidFill>
                  <a:schemeClr val="accent4"/>
                </a:solidFill>
              </a:rPr>
              <a:t>/T]</a:t>
            </a:r>
          </a:p>
          <a:p>
            <a:r>
              <a:rPr lang="en-US" dirty="0"/>
              <a:t>How long will it take for diffusion to blur the concentration gradient left by turbulent mixing?</a:t>
            </a:r>
          </a:p>
          <a:p>
            <a:endParaRPr lang="en-US" dirty="0"/>
          </a:p>
        </p:txBody>
      </p:sp>
      <p:pic>
        <p:nvPicPr>
          <p:cNvPr id="7" name="Picture 20"/>
          <p:cNvPicPr>
            <a:picLocks noChangeAspect="1" noChangeArrowheads="1"/>
          </p:cNvPicPr>
          <p:nvPr/>
        </p:nvPicPr>
        <p:blipFill>
          <a:blip r:embed="rId5" cstate="print"/>
          <a:srcRect/>
          <a:stretch>
            <a:fillRect/>
          </a:stretch>
        </p:blipFill>
        <p:spPr bwMode="auto">
          <a:xfrm rot="2222018">
            <a:off x="7641781" y="4650116"/>
            <a:ext cx="1099141" cy="1706624"/>
          </a:xfrm>
          <a:prstGeom prst="rect">
            <a:avLst/>
          </a:prstGeom>
          <a:noFill/>
          <a:ln w="9525">
            <a:noFill/>
            <a:miter lim="800000"/>
            <a:headEnd/>
            <a:tailEnd/>
          </a:ln>
          <a:effectLst/>
        </p:spPr>
      </p:pic>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 name="Picture 8">
            <a:extLst>
              <a:ext uri="{FF2B5EF4-FFF2-40B4-BE49-F238E27FC236}">
                <a16:creationId xmlns:a16="http://schemas.microsoft.com/office/drawing/2014/main" id="{09F19D04-F6E9-49B4-95BA-F15FA335E85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230356" y="2826440"/>
            <a:ext cx="3252533" cy="209966"/>
          </a:xfrm>
          <a:prstGeom prst="rect">
            <a:avLst/>
          </a:prstGeom>
        </p:spPr>
      </p:pic>
      <p:pic>
        <p:nvPicPr>
          <p:cNvPr id="11" name="Picture 10">
            <a:extLst>
              <a:ext uri="{FF2B5EF4-FFF2-40B4-BE49-F238E27FC236}">
                <a16:creationId xmlns:a16="http://schemas.microsoft.com/office/drawing/2014/main" id="{19A78244-958D-42FE-8DC0-2EEF2572A66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04480" y="4883279"/>
            <a:ext cx="3932952" cy="591238"/>
          </a:xfrm>
          <a:prstGeom prst="rect">
            <a:avLst/>
          </a:prstGeom>
        </p:spPr>
      </p:pic>
      <p:pic>
        <p:nvPicPr>
          <p:cNvPr id="13" name="Picture 12">
            <a:extLst>
              <a:ext uri="{FF2B5EF4-FFF2-40B4-BE49-F238E27FC236}">
                <a16:creationId xmlns:a16="http://schemas.microsoft.com/office/drawing/2014/main" id="{878950B6-30CF-40E3-A50B-2257696FE7D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604963" y="5954325"/>
            <a:ext cx="2672762" cy="664381"/>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Molecular Diffusion Quantified</a:t>
            </a:r>
          </a:p>
        </p:txBody>
      </p:sp>
      <p:sp>
        <p:nvSpPr>
          <p:cNvPr id="5" name="TextBox 4"/>
          <p:cNvSpPr txBox="1"/>
          <p:nvPr/>
        </p:nvSpPr>
        <p:spPr>
          <a:xfrm>
            <a:off x="2593352" y="2041739"/>
            <a:ext cx="6661824" cy="523220"/>
          </a:xfrm>
          <a:prstGeom prst="rect">
            <a:avLst/>
          </a:prstGeom>
          <a:noFill/>
        </p:spPr>
        <p:txBody>
          <a:bodyPr wrap="none" rtlCol="0">
            <a:spAutoFit/>
          </a:bodyPr>
          <a:lstStyle/>
          <a:p>
            <a:r>
              <a:rPr lang="en-US" dirty="0"/>
              <a:t>Einstein relation (</a:t>
            </a:r>
            <a:r>
              <a:rPr lang="de-DE" dirty="0"/>
              <a:t>by </a:t>
            </a:r>
            <a:r>
              <a:rPr lang="de-DE" dirty="0">
                <a:hlinkClick r:id="rId8" tooltip="Albert Einstein"/>
              </a:rPr>
              <a:t>Albert Einstein</a:t>
            </a:r>
            <a:r>
              <a:rPr lang="de-DE" dirty="0"/>
              <a:t> in 1905)</a:t>
            </a:r>
            <a:endParaRPr lang="en-US" dirty="0"/>
          </a:p>
        </p:txBody>
      </p:sp>
      <p:pic>
        <p:nvPicPr>
          <p:cNvPr id="774156" name="Picture 12"/>
          <p:cNvPicPr>
            <a:picLocks noChangeAspect="1" noChangeArrowheads="1"/>
          </p:cNvPicPr>
          <p:nvPr/>
        </p:nvPicPr>
        <p:blipFill>
          <a:blip r:embed="rId9" cstate="print"/>
          <a:srcRect/>
          <a:stretch>
            <a:fillRect/>
          </a:stretch>
        </p:blipFill>
        <p:spPr bwMode="auto">
          <a:xfrm>
            <a:off x="2671975" y="2659489"/>
            <a:ext cx="1571625" cy="447675"/>
          </a:xfrm>
          <a:prstGeom prst="rect">
            <a:avLst/>
          </a:prstGeom>
          <a:noFill/>
          <a:ln w="9525">
            <a:noFill/>
            <a:miter lim="800000"/>
            <a:headEnd/>
            <a:tailEnd/>
          </a:ln>
          <a:effectLst/>
        </p:spPr>
      </p:pic>
      <p:pic>
        <p:nvPicPr>
          <p:cNvPr id="774157" name="Picture 13"/>
          <p:cNvPicPr>
            <a:picLocks noChangeAspect="1" noChangeArrowheads="1"/>
          </p:cNvPicPr>
          <p:nvPr/>
        </p:nvPicPr>
        <p:blipFill>
          <a:blip r:embed="rId10" cstate="print"/>
          <a:srcRect/>
          <a:stretch>
            <a:fillRect/>
          </a:stretch>
        </p:blipFill>
        <p:spPr bwMode="auto">
          <a:xfrm>
            <a:off x="2635568" y="3236174"/>
            <a:ext cx="1724025" cy="285750"/>
          </a:xfrm>
          <a:prstGeom prst="rect">
            <a:avLst/>
          </a:prstGeom>
          <a:noFill/>
          <a:ln w="9525">
            <a:noFill/>
            <a:miter lim="800000"/>
            <a:headEnd/>
            <a:tailEnd/>
          </a:ln>
          <a:effectLst/>
        </p:spPr>
      </p:pic>
      <p:pic>
        <p:nvPicPr>
          <p:cNvPr id="774158" name="Picture 14 1"/>
          <p:cNvPicPr>
            <a:picLocks noChangeAspect="1" noChangeArrowheads="1"/>
          </p:cNvPicPr>
          <p:nvPr/>
        </p:nvPicPr>
        <p:blipFill>
          <a:blip r:embed="rId11" cstate="print"/>
          <a:srcRect/>
          <a:stretch>
            <a:fillRect/>
          </a:stretch>
        </p:blipFill>
        <p:spPr bwMode="auto">
          <a:xfrm>
            <a:off x="2956560" y="3690517"/>
            <a:ext cx="1219200" cy="428625"/>
          </a:xfrm>
          <a:prstGeom prst="rect">
            <a:avLst/>
          </a:prstGeom>
          <a:noFill/>
          <a:ln w="9525">
            <a:noFill/>
            <a:miter lim="800000"/>
            <a:headEnd/>
            <a:tailEnd/>
          </a:ln>
          <a:effectLst/>
        </p:spPr>
      </p:pic>
      <p:sp>
        <p:nvSpPr>
          <p:cNvPr id="18" name="TextBox 17"/>
          <p:cNvSpPr txBox="1"/>
          <p:nvPr/>
        </p:nvSpPr>
        <p:spPr>
          <a:xfrm>
            <a:off x="4599517" y="3104731"/>
            <a:ext cx="2278637" cy="400110"/>
          </a:xfrm>
          <a:prstGeom prst="rect">
            <a:avLst/>
          </a:prstGeom>
          <a:noFill/>
        </p:spPr>
        <p:txBody>
          <a:bodyPr wrap="none" rtlCol="0">
            <a:spAutoFit/>
          </a:bodyPr>
          <a:lstStyle/>
          <a:p>
            <a:r>
              <a:rPr lang="en-US" sz="2000" dirty="0"/>
              <a:t>Avogadro’s constant</a:t>
            </a:r>
          </a:p>
        </p:txBody>
      </p:sp>
      <p:sp>
        <p:nvSpPr>
          <p:cNvPr id="19" name="TextBox 18"/>
          <p:cNvSpPr txBox="1"/>
          <p:nvPr/>
        </p:nvSpPr>
        <p:spPr>
          <a:xfrm>
            <a:off x="4560570" y="2647529"/>
            <a:ext cx="2395464" cy="400110"/>
          </a:xfrm>
          <a:prstGeom prst="rect">
            <a:avLst/>
          </a:prstGeom>
          <a:noFill/>
        </p:spPr>
        <p:txBody>
          <a:bodyPr wrap="none" rtlCol="0">
            <a:spAutoFit/>
          </a:bodyPr>
          <a:lstStyle/>
          <a:p>
            <a:r>
              <a:rPr lang="en-US" sz="2000" dirty="0"/>
              <a:t>Boltzmann’s constant</a:t>
            </a:r>
          </a:p>
        </p:txBody>
      </p:sp>
      <p:sp>
        <p:nvSpPr>
          <p:cNvPr id="20" name="TextBox 19"/>
          <p:cNvSpPr txBox="1"/>
          <p:nvPr/>
        </p:nvSpPr>
        <p:spPr>
          <a:xfrm>
            <a:off x="240030" y="6272959"/>
            <a:ext cx="8904297" cy="523220"/>
          </a:xfrm>
          <a:prstGeom prst="rect">
            <a:avLst/>
          </a:prstGeom>
          <a:noFill/>
        </p:spPr>
        <p:txBody>
          <a:bodyPr wrap="none" rtlCol="0">
            <a:spAutoFit/>
          </a:bodyPr>
          <a:lstStyle/>
          <a:p>
            <a:r>
              <a:rPr lang="en-US" dirty="0"/>
              <a:t>For Al(OH)</a:t>
            </a:r>
            <a:r>
              <a:rPr lang="en-US" baseline="-25000" dirty="0"/>
              <a:t>3</a:t>
            </a:r>
            <a:r>
              <a:rPr lang="en-US" dirty="0"/>
              <a:t> the molecular diffusion coefficient is 10</a:t>
            </a:r>
            <a:r>
              <a:rPr lang="en-US" baseline="30000" dirty="0"/>
              <a:t>-9</a:t>
            </a:r>
            <a:r>
              <a:rPr lang="en-US" dirty="0"/>
              <a:t> m</a:t>
            </a:r>
            <a:r>
              <a:rPr lang="en-US" baseline="30000" dirty="0"/>
              <a:t>2</a:t>
            </a:r>
            <a:r>
              <a:rPr lang="en-US" dirty="0"/>
              <a:t>/s</a:t>
            </a:r>
          </a:p>
        </p:txBody>
      </p:sp>
      <p:sp>
        <p:nvSpPr>
          <p:cNvPr id="21" name="TextBox 20"/>
          <p:cNvSpPr txBox="1"/>
          <p:nvPr/>
        </p:nvSpPr>
        <p:spPr>
          <a:xfrm rot="19923595">
            <a:off x="4549140" y="4217670"/>
            <a:ext cx="1726691" cy="369332"/>
          </a:xfrm>
          <a:prstGeom prst="rect">
            <a:avLst/>
          </a:prstGeom>
          <a:noFill/>
        </p:spPr>
        <p:txBody>
          <a:bodyPr wrap="none" rtlCol="0">
            <a:spAutoFit/>
          </a:bodyPr>
          <a:lstStyle/>
          <a:p>
            <a:r>
              <a:rPr lang="en-US" sz="1800" dirty="0"/>
              <a:t>Temperature (K)</a:t>
            </a:r>
          </a:p>
        </p:txBody>
      </p:sp>
      <p:sp>
        <p:nvSpPr>
          <p:cNvPr id="22" name="TextBox 21"/>
          <p:cNvSpPr txBox="1"/>
          <p:nvPr/>
        </p:nvSpPr>
        <p:spPr>
          <a:xfrm rot="19868239">
            <a:off x="3920489" y="4087708"/>
            <a:ext cx="2395464" cy="400110"/>
          </a:xfrm>
          <a:prstGeom prst="rect">
            <a:avLst/>
          </a:prstGeom>
          <a:noFill/>
        </p:spPr>
        <p:txBody>
          <a:bodyPr wrap="none" rtlCol="0">
            <a:spAutoFit/>
          </a:bodyPr>
          <a:lstStyle/>
          <a:p>
            <a:r>
              <a:rPr lang="en-US" sz="2000" dirty="0"/>
              <a:t>Boltzmann’s constant</a:t>
            </a:r>
          </a:p>
        </p:txBody>
      </p:sp>
      <p:sp>
        <p:nvSpPr>
          <p:cNvPr id="23" name="TextBox 22"/>
          <p:cNvSpPr txBox="1"/>
          <p:nvPr/>
        </p:nvSpPr>
        <p:spPr>
          <a:xfrm rot="19923595">
            <a:off x="5354015" y="4057650"/>
            <a:ext cx="2242922" cy="369332"/>
          </a:xfrm>
          <a:prstGeom prst="rect">
            <a:avLst/>
          </a:prstGeom>
          <a:noFill/>
        </p:spPr>
        <p:txBody>
          <a:bodyPr wrap="none" rtlCol="0">
            <a:spAutoFit/>
          </a:bodyPr>
          <a:lstStyle/>
          <a:p>
            <a:r>
              <a:rPr lang="en-US" sz="1800" dirty="0"/>
              <a:t>Density of the particle</a:t>
            </a:r>
          </a:p>
        </p:txBody>
      </p:sp>
      <p:sp>
        <p:nvSpPr>
          <p:cNvPr id="24" name="TextBox 23"/>
          <p:cNvSpPr txBox="1"/>
          <p:nvPr/>
        </p:nvSpPr>
        <p:spPr>
          <a:xfrm rot="19923595">
            <a:off x="5805247" y="4103370"/>
            <a:ext cx="2071977" cy="369332"/>
          </a:xfrm>
          <a:prstGeom prst="rect">
            <a:avLst/>
          </a:prstGeom>
          <a:noFill/>
        </p:spPr>
        <p:txBody>
          <a:bodyPr wrap="none" rtlCol="0">
            <a:spAutoFit/>
          </a:bodyPr>
          <a:lstStyle/>
          <a:p>
            <a:r>
              <a:rPr lang="en-US" sz="1800" dirty="0"/>
              <a:t>Avogadro’s constant</a:t>
            </a:r>
          </a:p>
        </p:txBody>
      </p:sp>
      <p:sp>
        <p:nvSpPr>
          <p:cNvPr id="25" name="TextBox 24"/>
          <p:cNvSpPr txBox="1"/>
          <p:nvPr/>
        </p:nvSpPr>
        <p:spPr>
          <a:xfrm>
            <a:off x="5554182" y="5772150"/>
            <a:ext cx="1819729" cy="369332"/>
          </a:xfrm>
          <a:prstGeom prst="rect">
            <a:avLst/>
          </a:prstGeom>
          <a:noFill/>
        </p:spPr>
        <p:txBody>
          <a:bodyPr wrap="none" rtlCol="0">
            <a:spAutoFit/>
          </a:bodyPr>
          <a:lstStyle/>
          <a:p>
            <a:r>
              <a:rPr lang="en-US" sz="1800" dirty="0"/>
              <a:t>Molecular weight</a:t>
            </a:r>
          </a:p>
        </p:txBody>
      </p:sp>
      <p:sp>
        <p:nvSpPr>
          <p:cNvPr id="26" name="TextBox 25"/>
          <p:cNvSpPr txBox="1"/>
          <p:nvPr/>
        </p:nvSpPr>
        <p:spPr>
          <a:xfrm>
            <a:off x="2628102" y="5863590"/>
            <a:ext cx="2403222" cy="369332"/>
          </a:xfrm>
          <a:prstGeom prst="rect">
            <a:avLst/>
          </a:prstGeom>
          <a:noFill/>
        </p:spPr>
        <p:txBody>
          <a:bodyPr wrap="none" rtlCol="0">
            <a:spAutoFit/>
          </a:bodyPr>
          <a:lstStyle/>
          <a:p>
            <a:r>
              <a:rPr lang="en-US" sz="1800" dirty="0"/>
              <a:t>Fluid dynamic viscosity</a:t>
            </a:r>
          </a:p>
        </p:txBody>
      </p:sp>
      <p:sp>
        <p:nvSpPr>
          <p:cNvPr id="28" name="Oval 27"/>
          <p:cNvSpPr/>
          <p:nvPr/>
        </p:nvSpPr>
        <p:spPr bwMode="auto">
          <a:xfrm>
            <a:off x="2030095" y="2325443"/>
            <a:ext cx="348654" cy="404403"/>
          </a:xfrm>
          <a:prstGeom prst="ellipse">
            <a:avLst/>
          </a:prstGeom>
          <a:noFill/>
          <a:ln w="127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2265846" y="2729845"/>
            <a:ext cx="817922" cy="2803207"/>
          </a:xfrm>
          <a:custGeom>
            <a:avLst/>
            <a:gdLst>
              <a:gd name="connsiteX0" fmla="*/ 419878 w 1189654"/>
              <a:gd name="connsiteY0" fmla="*/ 2836506 h 2836506"/>
              <a:gd name="connsiteX1" fmla="*/ 1119674 w 1189654"/>
              <a:gd name="connsiteY1" fmla="*/ 1987420 h 2836506"/>
              <a:gd name="connsiteX2" fmla="*/ 0 w 1189654"/>
              <a:gd name="connsiteY2" fmla="*/ 0 h 2836506"/>
            </a:gdLst>
            <a:ahLst/>
            <a:cxnLst>
              <a:cxn ang="0">
                <a:pos x="connsiteX0" y="connsiteY0"/>
              </a:cxn>
              <a:cxn ang="0">
                <a:pos x="connsiteX1" y="connsiteY1"/>
              </a:cxn>
              <a:cxn ang="0">
                <a:pos x="connsiteX2" y="connsiteY2"/>
              </a:cxn>
            </a:cxnLst>
            <a:rect l="l" t="t" r="r" b="b"/>
            <a:pathLst>
              <a:path w="1189654" h="2836506">
                <a:moveTo>
                  <a:pt x="419878" y="2836506"/>
                </a:moveTo>
                <a:cubicBezTo>
                  <a:pt x="804766" y="2648338"/>
                  <a:pt x="1189654" y="2460171"/>
                  <a:pt x="1119674" y="1987420"/>
                </a:cubicBezTo>
                <a:cubicBezTo>
                  <a:pt x="1049694" y="1514669"/>
                  <a:pt x="524847" y="757334"/>
                  <a:pt x="0" y="0"/>
                </a:cubicBezTo>
              </a:path>
            </a:pathLst>
          </a:custGeom>
          <a:noFill/>
          <a:ln w="25400" cap="flat" cmpd="sng" algn="ctr">
            <a:solidFill>
              <a:schemeClr val="accent4"/>
            </a:solidFill>
            <a:prstDash val="solid"/>
            <a:round/>
            <a:headEnd type="none" w="lg" len="med"/>
            <a:tailEnd type="triangl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50AA8CF3-DAE6-448D-B395-5A7FB1B70F79}"/>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45419" y="2099179"/>
            <a:ext cx="2199215" cy="548350"/>
          </a:xfrm>
          <a:prstGeom prst="rect">
            <a:avLst/>
          </a:prstGeom>
        </p:spPr>
      </p:pic>
      <p:pic>
        <p:nvPicPr>
          <p:cNvPr id="7" name="Picture 6">
            <a:extLst>
              <a:ext uri="{FF2B5EF4-FFF2-40B4-BE49-F238E27FC236}">
                <a16:creationId xmlns:a16="http://schemas.microsoft.com/office/drawing/2014/main" id="{5AC6734D-3836-4930-91C1-1CB7D75CB7C1}"/>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6169" y="3282389"/>
            <a:ext cx="1837714" cy="228571"/>
          </a:xfrm>
          <a:prstGeom prst="rect">
            <a:avLst/>
          </a:prstGeom>
        </p:spPr>
      </p:pic>
      <p:pic>
        <p:nvPicPr>
          <p:cNvPr id="17" name="Picture 16">
            <a:extLst>
              <a:ext uri="{FF2B5EF4-FFF2-40B4-BE49-F238E27FC236}">
                <a16:creationId xmlns:a16="http://schemas.microsoft.com/office/drawing/2014/main" id="{4C002E78-69E2-4E8B-9567-46FFF674E695}"/>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352082" y="3814776"/>
            <a:ext cx="2026667" cy="562286"/>
          </a:xfrm>
          <a:prstGeom prst="rect">
            <a:avLst/>
          </a:prstGeom>
        </p:spPr>
      </p:pic>
      <p:pic>
        <p:nvPicPr>
          <p:cNvPr id="31" name="Picture 30">
            <a:extLst>
              <a:ext uri="{FF2B5EF4-FFF2-40B4-BE49-F238E27FC236}">
                <a16:creationId xmlns:a16="http://schemas.microsoft.com/office/drawing/2014/main" id="{CCDE5BAC-43F9-4CBB-A4D6-94501EB2A8B1}"/>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468651" y="5173357"/>
            <a:ext cx="1999238" cy="696381"/>
          </a:xfrm>
          <a:prstGeom prst="rect">
            <a:avLst/>
          </a:prstGeom>
        </p:spPr>
      </p:pic>
      <p:pic>
        <p:nvPicPr>
          <p:cNvPr id="6" name="Picture 5">
            <a:extLst>
              <a:ext uri="{FF2B5EF4-FFF2-40B4-BE49-F238E27FC236}">
                <a16:creationId xmlns:a16="http://schemas.microsoft.com/office/drawing/2014/main" id="{99644201-D989-4385-8EC9-B0FC49ADA6CF}"/>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29975" y="4816153"/>
            <a:ext cx="4147858" cy="8245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2" name="Rectangle 4"/>
          <p:cNvSpPr>
            <a:spLocks noGrp="1" noChangeArrowheads="1"/>
          </p:cNvSpPr>
          <p:nvPr>
            <p:ph type="title"/>
          </p:nvPr>
        </p:nvSpPr>
        <p:spPr/>
        <p:txBody>
          <a:bodyPr/>
          <a:lstStyle/>
          <a:p>
            <a:r>
              <a:rPr lang="en-US" sz="4000" dirty="0"/>
              <a:t>Turbulent Mixing so that Molecular Diffusion can finish the job</a:t>
            </a:r>
          </a:p>
        </p:txBody>
      </p:sp>
      <p:sp>
        <p:nvSpPr>
          <p:cNvPr id="590859" name="Text Box 11"/>
          <p:cNvSpPr txBox="1">
            <a:spLocks noChangeArrowheads="1"/>
          </p:cNvSpPr>
          <p:nvPr/>
        </p:nvSpPr>
        <p:spPr bwMode="auto">
          <a:xfrm>
            <a:off x="2980498" y="1550196"/>
            <a:ext cx="5861355" cy="954107"/>
          </a:xfrm>
          <a:prstGeom prst="rect">
            <a:avLst/>
          </a:prstGeom>
          <a:noFill/>
          <a:ln w="12700" algn="ctr">
            <a:noFill/>
            <a:miter lim="800000"/>
            <a:headEnd type="none" w="lg" len="med"/>
            <a:tailEnd type="none" w="lg" len="med"/>
          </a:ln>
          <a:effectLst/>
        </p:spPr>
        <p:txBody>
          <a:bodyPr wrap="square">
            <a:spAutoFit/>
          </a:bodyPr>
          <a:lstStyle/>
          <a:p>
            <a:r>
              <a:rPr lang="en-US" dirty="0"/>
              <a:t>Turbulence will mix to the inner viscous length scale</a:t>
            </a:r>
          </a:p>
        </p:txBody>
      </p:sp>
      <p:sp>
        <p:nvSpPr>
          <p:cNvPr id="590860" name="Text Box 12 1"/>
          <p:cNvSpPr txBox="1">
            <a:spLocks noChangeArrowheads="1"/>
          </p:cNvSpPr>
          <p:nvPr/>
        </p:nvSpPr>
        <p:spPr bwMode="auto">
          <a:xfrm>
            <a:off x="3039221" y="2943860"/>
            <a:ext cx="5649239" cy="523220"/>
          </a:xfrm>
          <a:prstGeom prst="rect">
            <a:avLst/>
          </a:prstGeom>
          <a:noFill/>
          <a:ln w="12700" algn="ctr">
            <a:noFill/>
            <a:miter lim="800000"/>
            <a:headEnd type="none" w="lg" len="med"/>
            <a:tailEnd type="none" w="lg" len="med"/>
          </a:ln>
          <a:effectLst/>
        </p:spPr>
        <p:txBody>
          <a:bodyPr wrap="none">
            <a:spAutoFit/>
          </a:bodyPr>
          <a:lstStyle/>
          <a:p>
            <a:r>
              <a:rPr lang="en-US" dirty="0"/>
              <a:t>Diffusion will mix this far in this time</a:t>
            </a:r>
          </a:p>
        </p:txBody>
      </p:sp>
      <p:sp>
        <p:nvSpPr>
          <p:cNvPr id="14" name="Text Box 12 2"/>
          <p:cNvSpPr txBox="1">
            <a:spLocks noChangeArrowheads="1"/>
          </p:cNvSpPr>
          <p:nvPr/>
        </p:nvSpPr>
        <p:spPr bwMode="auto">
          <a:xfrm>
            <a:off x="2980498" y="3724036"/>
            <a:ext cx="3966150" cy="523220"/>
          </a:xfrm>
          <a:prstGeom prst="rect">
            <a:avLst/>
          </a:prstGeom>
          <a:noFill/>
          <a:ln w="12700" algn="ctr">
            <a:noFill/>
            <a:miter lim="800000"/>
            <a:headEnd type="none" w="lg" len="med"/>
            <a:tailEnd type="none" w="lg" len="med"/>
          </a:ln>
          <a:effectLst/>
        </p:spPr>
        <p:txBody>
          <a:bodyPr wrap="none">
            <a:spAutoFit/>
          </a:bodyPr>
          <a:lstStyle/>
          <a:p>
            <a:r>
              <a:rPr lang="en-US" dirty="0"/>
              <a:t>Set the length scales equal</a:t>
            </a:r>
          </a:p>
        </p:txBody>
      </p:sp>
      <p:pic>
        <p:nvPicPr>
          <p:cNvPr id="590869" name="Picture 21 1"/>
          <p:cNvPicPr>
            <a:picLocks noChangeAspect="1" noChangeArrowheads="1"/>
          </p:cNvPicPr>
          <p:nvPr/>
        </p:nvPicPr>
        <p:blipFill>
          <a:blip r:embed="rId10" cstate="print"/>
          <a:srcRect/>
          <a:stretch>
            <a:fillRect/>
          </a:stretch>
        </p:blipFill>
        <p:spPr bwMode="auto">
          <a:xfrm>
            <a:off x="3141199" y="4327467"/>
            <a:ext cx="2691164" cy="2120049"/>
          </a:xfrm>
          <a:prstGeom prst="rect">
            <a:avLst/>
          </a:prstGeom>
          <a:noFill/>
          <a:ln w="9525">
            <a:noFill/>
            <a:miter lim="800000"/>
            <a:headEnd/>
            <a:tailEnd/>
          </a:ln>
          <a:effectLst/>
        </p:spPr>
      </p:pic>
      <p:sp>
        <p:nvSpPr>
          <p:cNvPr id="18" name="TextBox 17"/>
          <p:cNvSpPr txBox="1"/>
          <p:nvPr/>
        </p:nvSpPr>
        <p:spPr>
          <a:xfrm>
            <a:off x="6214917" y="4354949"/>
            <a:ext cx="2820780" cy="1569660"/>
          </a:xfrm>
          <a:prstGeom prst="rect">
            <a:avLst/>
          </a:prstGeom>
          <a:noFill/>
        </p:spPr>
        <p:txBody>
          <a:bodyPr wrap="square" rtlCol="0">
            <a:spAutoFit/>
          </a:bodyPr>
          <a:lstStyle/>
          <a:p>
            <a:r>
              <a:rPr lang="en-US" sz="2400" dirty="0"/>
              <a:t>If we use a 1 W/kg </a:t>
            </a:r>
            <a:r>
              <a:rPr lang="en-US" sz="2400" dirty="0" err="1"/>
              <a:t>micromix</a:t>
            </a:r>
            <a:r>
              <a:rPr lang="en-US" sz="2400" dirty="0"/>
              <a:t> event then diffusion will take 2500 s</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 name="TextBox 1"/>
          <p:cNvSpPr txBox="1"/>
          <p:nvPr/>
        </p:nvSpPr>
        <p:spPr>
          <a:xfrm>
            <a:off x="414284" y="6359512"/>
            <a:ext cx="8354291" cy="523220"/>
          </a:xfrm>
          <a:prstGeom prst="rect">
            <a:avLst/>
          </a:prstGeom>
          <a:noFill/>
        </p:spPr>
        <p:txBody>
          <a:bodyPr wrap="square" rtlCol="0">
            <a:spAutoFit/>
          </a:bodyPr>
          <a:lstStyle/>
          <a:p>
            <a:r>
              <a:rPr lang="en-US" sz="1400" dirty="0"/>
              <a:t>This assumes that diffusion rather than shear is the dominant transport mechanism. Need to model collision time between clay particle and nanoparticle based on shear transport to determine whether shear or diffusion dominate. </a:t>
            </a:r>
          </a:p>
        </p:txBody>
      </p:sp>
      <p:sp>
        <p:nvSpPr>
          <p:cNvPr id="5" name="TextBox 4"/>
          <p:cNvSpPr txBox="1"/>
          <p:nvPr/>
        </p:nvSpPr>
        <p:spPr>
          <a:xfrm>
            <a:off x="2673689" y="2504303"/>
            <a:ext cx="6489277" cy="523220"/>
          </a:xfrm>
          <a:prstGeom prst="rect">
            <a:avLst/>
          </a:prstGeom>
          <a:noFill/>
        </p:spPr>
        <p:txBody>
          <a:bodyPr wrap="none" rtlCol="0">
            <a:spAutoFit/>
          </a:bodyPr>
          <a:lstStyle/>
          <a:p>
            <a:r>
              <a:rPr lang="en-US" dirty="0"/>
              <a:t>Perhaps should be to the outer viscous scale</a:t>
            </a:r>
          </a:p>
        </p:txBody>
      </p:sp>
      <p:pic>
        <p:nvPicPr>
          <p:cNvPr id="3" name="Picture 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457201" y="1701800"/>
            <a:ext cx="2199961" cy="802502"/>
          </a:xfrm>
          <a:prstGeom prst="rect">
            <a:avLst/>
          </a:prstGeom>
        </p:spPr>
      </p:pic>
      <p:pic>
        <p:nvPicPr>
          <p:cNvPr id="9" name="Picture 8">
            <a:extLst>
              <a:ext uri="{FF2B5EF4-FFF2-40B4-BE49-F238E27FC236}">
                <a16:creationId xmlns:a16="http://schemas.microsoft.com/office/drawing/2014/main" id="{81841D0D-B8F1-4DAB-806A-FD39F0B3FD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87036" y="3137666"/>
            <a:ext cx="2629735" cy="246923"/>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69071" y="3938579"/>
            <a:ext cx="928000" cy="213334"/>
          </a:xfrm>
          <a:prstGeom prst="rect">
            <a:avLst/>
          </a:prstGeom>
        </p:spPr>
      </p:pic>
      <p:pic>
        <p:nvPicPr>
          <p:cNvPr id="6" name="Picture 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101" y="4476425"/>
            <a:ext cx="3118782" cy="622683"/>
          </a:xfrm>
          <a:prstGeom prst="rect">
            <a:avLst/>
          </a:prstGeom>
        </p:spPr>
      </p:pic>
      <p:pic>
        <p:nvPicPr>
          <p:cNvPr id="8" name="Picture 7"/>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81677" y="5369962"/>
            <a:ext cx="2793142" cy="760381"/>
          </a:xfrm>
          <a:prstGeom prst="rect">
            <a:avLst/>
          </a:prstGeom>
        </p:spPr>
      </p:pic>
      <p:pic>
        <p:nvPicPr>
          <p:cNvPr id="24" name="Picture 23">
            <a:extLst>
              <a:ext uri="{FF2B5EF4-FFF2-40B4-BE49-F238E27FC236}">
                <a16:creationId xmlns:a16="http://schemas.microsoft.com/office/drawing/2014/main" id="{F5B1AB0B-C0EC-4CC4-9B05-CD59AA208CDD}"/>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49479" y="3467080"/>
            <a:ext cx="2780952" cy="707048"/>
          </a:xfrm>
          <a:prstGeom prst="rect">
            <a:avLst/>
          </a:prstGeom>
        </p:spPr>
      </p:pic>
      <p:pic>
        <p:nvPicPr>
          <p:cNvPr id="26" name="Picture 25">
            <a:extLst>
              <a:ext uri="{FF2B5EF4-FFF2-40B4-BE49-F238E27FC236}">
                <a16:creationId xmlns:a16="http://schemas.microsoft.com/office/drawing/2014/main" id="{D8F56FD7-C8AC-4CDF-8458-07C6E5A8633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473098" y="6035494"/>
            <a:ext cx="3204571" cy="847238"/>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Kolmogorov Length scale may be smaller than what can be achieved by eddies</a:t>
            </a:r>
          </a:p>
        </p:txBody>
      </p:sp>
      <p:sp>
        <p:nvSpPr>
          <p:cNvPr id="4" name="Rectangle 3"/>
          <p:cNvSpPr/>
          <p:nvPr/>
        </p:nvSpPr>
        <p:spPr>
          <a:xfrm rot="18983465">
            <a:off x="4231447" y="2324402"/>
            <a:ext cx="2750048" cy="523220"/>
          </a:xfrm>
          <a:prstGeom prst="rect">
            <a:avLst/>
          </a:prstGeom>
        </p:spPr>
        <p:txBody>
          <a:bodyPr wrap="none">
            <a:spAutoFit/>
          </a:bodyPr>
          <a:lstStyle/>
          <a:p>
            <a:r>
              <a:rPr lang="en-US" dirty="0" err="1"/>
              <a:t>Liepmann</a:t>
            </a:r>
            <a:r>
              <a:rPr lang="en-US" dirty="0"/>
              <a:t>–Taylor</a:t>
            </a:r>
          </a:p>
        </p:txBody>
      </p:sp>
      <p:sp>
        <p:nvSpPr>
          <p:cNvPr id="6" name="Rectangle 5"/>
          <p:cNvSpPr/>
          <p:nvPr/>
        </p:nvSpPr>
        <p:spPr>
          <a:xfrm>
            <a:off x="6866163" y="2140815"/>
            <a:ext cx="1986441" cy="523220"/>
          </a:xfrm>
          <a:prstGeom prst="rect">
            <a:avLst/>
          </a:prstGeom>
        </p:spPr>
        <p:txBody>
          <a:bodyPr wrap="none">
            <a:spAutoFit/>
          </a:bodyPr>
          <a:lstStyle/>
          <a:p>
            <a:r>
              <a:rPr lang="en-US" dirty="0"/>
              <a:t>outer scale </a:t>
            </a:r>
            <a:r>
              <a:rPr lang="el-GR" dirty="0"/>
              <a:t>δ</a:t>
            </a:r>
            <a:endParaRPr lang="en-US" dirty="0"/>
          </a:p>
        </p:txBody>
      </p:sp>
      <p:sp>
        <p:nvSpPr>
          <p:cNvPr id="7" name="Rectangle 6"/>
          <p:cNvSpPr/>
          <p:nvPr/>
        </p:nvSpPr>
        <p:spPr>
          <a:xfrm rot="19309037">
            <a:off x="1052493" y="2479369"/>
            <a:ext cx="3484883" cy="369332"/>
          </a:xfrm>
          <a:prstGeom prst="rect">
            <a:avLst/>
          </a:prstGeom>
        </p:spPr>
        <p:txBody>
          <a:bodyPr wrap="square">
            <a:spAutoFit/>
          </a:bodyPr>
          <a:lstStyle/>
          <a:p>
            <a:r>
              <a:rPr lang="en-US" sz="1800" dirty="0"/>
              <a:t>Kolmogorov dissipation scale, </a:t>
            </a:r>
            <a:r>
              <a:rPr lang="el-GR" sz="1800" dirty="0"/>
              <a:t>λ</a:t>
            </a:r>
            <a:r>
              <a:rPr lang="en-US" sz="1800" baseline="-25000" dirty="0"/>
              <a:t>K</a:t>
            </a:r>
          </a:p>
        </p:txBody>
      </p:sp>
      <p:sp>
        <p:nvSpPr>
          <p:cNvPr id="8" name="Rectangle 7"/>
          <p:cNvSpPr/>
          <p:nvPr/>
        </p:nvSpPr>
        <p:spPr>
          <a:xfrm rot="19158268">
            <a:off x="2157523" y="2625682"/>
            <a:ext cx="2787879" cy="400110"/>
          </a:xfrm>
          <a:prstGeom prst="rect">
            <a:avLst/>
          </a:prstGeom>
        </p:spPr>
        <p:txBody>
          <a:bodyPr wrap="none">
            <a:spAutoFit/>
          </a:bodyPr>
          <a:lstStyle/>
          <a:p>
            <a:r>
              <a:rPr lang="en-US" sz="2000" dirty="0"/>
              <a:t>an inner viscous scale, </a:t>
            </a:r>
            <a:r>
              <a:rPr lang="el-GR" sz="2000" dirty="0"/>
              <a:t>λ</a:t>
            </a:r>
            <a:r>
              <a:rPr lang="el-GR" sz="2000" baseline="-25000" dirty="0"/>
              <a:t>ν</a:t>
            </a:r>
            <a:endParaRPr lang="en-US" sz="2000" baseline="-25000" dirty="0"/>
          </a:p>
        </p:txBody>
      </p:sp>
      <p:pic>
        <p:nvPicPr>
          <p:cNvPr id="9840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195" y="4763159"/>
            <a:ext cx="5165125" cy="95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014558" y="5003774"/>
            <a:ext cx="2960491" cy="646331"/>
          </a:xfrm>
          <a:prstGeom prst="rect">
            <a:avLst/>
          </a:prstGeom>
          <a:noFill/>
        </p:spPr>
        <p:txBody>
          <a:bodyPr wrap="square" rtlCol="0">
            <a:spAutoFit/>
          </a:bodyPr>
          <a:lstStyle/>
          <a:p>
            <a:r>
              <a:rPr lang="el-GR" sz="1800" dirty="0"/>
              <a:t>λ</a:t>
            </a:r>
            <a:r>
              <a:rPr lang="el-GR" sz="1800" baseline="-25000" dirty="0"/>
              <a:t>ν</a:t>
            </a:r>
            <a:r>
              <a:rPr lang="en-US" sz="1800" dirty="0"/>
              <a:t> is the scale where viscous effects become negligible</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2" name="Object 1">
            <a:hlinkClick r:id="" action="ppaction://ole?verb=0"/>
          </p:cNvPr>
          <p:cNvGraphicFramePr>
            <a:graphicFrameLocks/>
          </p:cNvGraphicFramePr>
          <p:nvPr>
            <p:extLst>
              <p:ext uri="{D42A27DB-BD31-4B8C-83A1-F6EECF244321}">
                <p14:modId xmlns:p14="http://schemas.microsoft.com/office/powerpoint/2010/main" val="2472841753"/>
              </p:ext>
            </p:extLst>
          </p:nvPr>
        </p:nvGraphicFramePr>
        <p:xfrm>
          <a:off x="6999288" y="2673350"/>
          <a:ext cx="1346200" cy="841375"/>
        </p:xfrm>
        <a:graphic>
          <a:graphicData uri="http://schemas.openxmlformats.org/presentationml/2006/ole">
            <mc:AlternateContent xmlns:mc="http://schemas.openxmlformats.org/markup-compatibility/2006">
              <mc:Choice xmlns:v="urn:schemas-microsoft-com:vml" Requires="v">
                <p:oleObj spid="_x0000_s997520" name="Equation" r:id="rId7" imgW="1346040" imgH="838080" progId="Equation.DSMT4">
                  <p:embed/>
                </p:oleObj>
              </mc:Choice>
              <mc:Fallback>
                <p:oleObj name="Equation" r:id="rId7" imgW="1346040" imgH="838080" progId="Equation.DSMT4">
                  <p:embed/>
                  <p:pic>
                    <p:nvPicPr>
                      <p:cNvPr id="0" name="Object 10"/>
                      <p:cNvPicPr>
                        <a:picLocks noChangeArrowheads="1"/>
                      </p:cNvPicPr>
                      <p:nvPr/>
                    </p:nvPicPr>
                    <p:blipFill>
                      <a:blip r:embed="rId8"/>
                      <a:srcRect/>
                      <a:stretch>
                        <a:fillRect/>
                      </a:stretch>
                    </p:blipFill>
                    <p:spPr bwMode="auto">
                      <a:xfrm>
                        <a:off x="6999288" y="2673350"/>
                        <a:ext cx="1346200" cy="84137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pic>
        <p:nvPicPr>
          <p:cNvPr id="18" name="Picture 17">
            <a:extLst>
              <a:ext uri="{FF2B5EF4-FFF2-40B4-BE49-F238E27FC236}">
                <a16:creationId xmlns:a16="http://schemas.microsoft.com/office/drawing/2014/main" id="{945FE0DF-7452-49EB-9D45-B0735A0E0983}"/>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59446" y="3753710"/>
            <a:ext cx="4467632" cy="863809"/>
          </a:xfrm>
          <a:prstGeom prst="rect">
            <a:avLst/>
          </a:prstGeom>
        </p:spPr>
      </p:pic>
      <p:pic>
        <p:nvPicPr>
          <p:cNvPr id="22" name="Picture 21">
            <a:extLst>
              <a:ext uri="{FF2B5EF4-FFF2-40B4-BE49-F238E27FC236}">
                <a16:creationId xmlns:a16="http://schemas.microsoft.com/office/drawing/2014/main" id="{6E100E1F-81AD-4D98-A3A8-F422163B8E6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662676" y="5862105"/>
            <a:ext cx="7183126" cy="646331"/>
          </a:xfrm>
          <a:prstGeom prst="rect">
            <a:avLst/>
          </a:prstGeom>
        </p:spPr>
      </p:pic>
    </p:spTree>
    <p:extLst>
      <p:ext uri="{BB962C8B-B14F-4D97-AF65-F5344CB8AC3E}">
        <p14:creationId xmlns:p14="http://schemas.microsoft.com/office/powerpoint/2010/main" val="9063687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Viscous energy dissipation</a:t>
            </a:r>
          </a:p>
        </p:txBody>
      </p:sp>
      <p:pic>
        <p:nvPicPr>
          <p:cNvPr id="9871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70" y="1517644"/>
            <a:ext cx="3796260" cy="5185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Connector 3"/>
          <p:cNvCxnSpPr/>
          <p:nvPr/>
        </p:nvCxnSpPr>
        <p:spPr>
          <a:xfrm>
            <a:off x="1436336" y="1804524"/>
            <a:ext cx="2273862" cy="278366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058789" y="3560496"/>
            <a:ext cx="0" cy="3083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487667" y="3620007"/>
            <a:ext cx="0" cy="3083065"/>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375337" y="4522567"/>
            <a:ext cx="4513606" cy="2123658"/>
          </a:xfrm>
          <a:prstGeom prst="rect">
            <a:avLst/>
          </a:prstGeom>
          <a:noFill/>
        </p:spPr>
        <p:txBody>
          <a:bodyPr wrap="square" rtlCol="0">
            <a:spAutoFit/>
          </a:bodyPr>
          <a:lstStyle/>
          <a:p>
            <a:r>
              <a:rPr lang="en-US" sz="2400" dirty="0"/>
              <a:t>Viscous effects extend up to about 50x the Kolmogorov length scale.</a:t>
            </a:r>
          </a:p>
          <a:p>
            <a:r>
              <a:rPr lang="en-US" sz="2400" dirty="0"/>
              <a:t>Energy is dissipated well before the eddies reach the Kolmogorov length scale</a:t>
            </a:r>
          </a:p>
        </p:txBody>
      </p:sp>
      <p:sp>
        <p:nvSpPr>
          <p:cNvPr id="9" name="Oval 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a:extLst>
              <a:ext uri="{FF2B5EF4-FFF2-40B4-BE49-F238E27FC236}">
                <a16:creationId xmlns:a16="http://schemas.microsoft.com/office/drawing/2014/main" id="{E800C04D-B592-4E7A-9E1A-A32EADA09F7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742214" y="1600199"/>
            <a:ext cx="2665395" cy="2841172"/>
          </a:xfrm>
          <a:prstGeom prst="rect">
            <a:avLst/>
          </a:prstGeom>
        </p:spPr>
      </p:pic>
    </p:spTree>
    <p:extLst>
      <p:ext uri="{BB962C8B-B14F-4D97-AF65-F5344CB8AC3E}">
        <p14:creationId xmlns:p14="http://schemas.microsoft.com/office/powerpoint/2010/main" val="24398854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Charge Neutralization	</a:t>
            </a:r>
          </a:p>
        </p:txBody>
      </p:sp>
      <p:sp>
        <p:nvSpPr>
          <p:cNvPr id="3" name="Content Placeholder 2"/>
          <p:cNvSpPr>
            <a:spLocks noGrp="1"/>
          </p:cNvSpPr>
          <p:nvPr>
            <p:ph idx="1"/>
          </p:nvPr>
        </p:nvSpPr>
        <p:spPr/>
        <p:txBody>
          <a:bodyPr/>
          <a:lstStyle/>
          <a:p>
            <a:r>
              <a:rPr lang="en-US" dirty="0"/>
              <a:t>Explains phenomena such as the aggregation of sediment suspensions in estuaries</a:t>
            </a:r>
          </a:p>
          <a:p>
            <a:r>
              <a:rPr lang="en-US" dirty="0"/>
              <a:t>Explains many particle stability experiments with pure systems of nanoparticles</a:t>
            </a:r>
          </a:p>
          <a:p>
            <a:r>
              <a:rPr lang="en-US" b="1" dirty="0"/>
              <a:t>Does not explain the particle interactions that occur in flocculation using aluminum and iron based coagulants</a:t>
            </a:r>
          </a:p>
          <a:p>
            <a:r>
              <a:rPr lang="en-US" b="1" dirty="0"/>
              <a:t>No equations based on this hypothesis for water treatment </a:t>
            </a:r>
          </a:p>
          <a:p>
            <a:endParaRPr lang="en-US" dirty="0"/>
          </a:p>
        </p:txBody>
      </p:sp>
    </p:spTree>
    <p:extLst>
      <p:ext uri="{BB962C8B-B14F-4D97-AF65-F5344CB8AC3E}">
        <p14:creationId xmlns:p14="http://schemas.microsoft.com/office/powerpoint/2010/main" val="217187148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32571" y="62341"/>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985223"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Hypothesis</a:t>
            </a:r>
            <a:r>
              <a:rPr lang="en-US" dirty="0"/>
              <a:t>: Energy Dissipation Rate for </a:t>
            </a:r>
            <a:r>
              <a:rPr lang="en-US" dirty="0" err="1"/>
              <a:t>Micromixing</a:t>
            </a:r>
            <a:endParaRPr lang="en-US" dirty="0"/>
          </a:p>
        </p:txBody>
      </p:sp>
      <p:sp>
        <p:nvSpPr>
          <p:cNvPr id="3" name="Content Placeholder 2"/>
          <p:cNvSpPr>
            <a:spLocks noGrp="1"/>
          </p:cNvSpPr>
          <p:nvPr>
            <p:ph idx="1"/>
          </p:nvPr>
        </p:nvSpPr>
        <p:spPr>
          <a:xfrm>
            <a:off x="457200" y="1600200"/>
            <a:ext cx="6201296" cy="4525963"/>
          </a:xfrm>
        </p:spPr>
        <p:txBody>
          <a:bodyPr/>
          <a:lstStyle/>
          <a:p>
            <a:r>
              <a:rPr lang="en-US" dirty="0"/>
              <a:t>If the inner viscous length scale is large compared with the distance between particles, then distribution of nanoparticles between particles may be non-uniform </a:t>
            </a:r>
          </a:p>
          <a:p>
            <a:r>
              <a:rPr lang="en-US" dirty="0"/>
              <a:t>Set energy dissipation rate to make inner viscous length scale less than separation distance between particles</a:t>
            </a:r>
          </a:p>
        </p:txBody>
      </p:sp>
      <p:grpSp>
        <p:nvGrpSpPr>
          <p:cNvPr id="8" name="Group 7"/>
          <p:cNvGrpSpPr/>
          <p:nvPr/>
        </p:nvGrpSpPr>
        <p:grpSpPr>
          <a:xfrm>
            <a:off x="6695563" y="3700826"/>
            <a:ext cx="381956" cy="713232"/>
            <a:chOff x="6629062" y="3283557"/>
            <a:chExt cx="1909778" cy="3566160"/>
          </a:xfrm>
        </p:grpSpPr>
        <p:grpSp>
          <p:nvGrpSpPr>
            <p:cNvPr id="9" name="Group 503"/>
            <p:cNvGrpSpPr/>
            <p:nvPr/>
          </p:nvGrpSpPr>
          <p:grpSpPr>
            <a:xfrm rot="3960000">
              <a:off x="8287363" y="6563142"/>
              <a:ext cx="228601" cy="228600"/>
              <a:chOff x="2263322" y="2383933"/>
              <a:chExt cx="1623415" cy="1341120"/>
            </a:xfrm>
            <a:solidFill>
              <a:schemeClr val="accent5">
                <a:lumMod val="50000"/>
              </a:schemeClr>
            </a:solidFill>
          </p:grpSpPr>
          <p:sp>
            <p:nvSpPr>
              <p:cNvPr id="844" name="Oval 8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454"/>
            <p:cNvGrpSpPr/>
            <p:nvPr/>
          </p:nvGrpSpPr>
          <p:grpSpPr>
            <a:xfrm rot="3960000">
              <a:off x="6861669" y="3360983"/>
              <a:ext cx="228601" cy="228600"/>
              <a:chOff x="2263322" y="2383933"/>
              <a:chExt cx="1623415" cy="1341120"/>
            </a:xfrm>
            <a:solidFill>
              <a:schemeClr val="accent5">
                <a:lumMod val="50000"/>
              </a:schemeClr>
            </a:solidFill>
          </p:grpSpPr>
          <p:sp>
            <p:nvSpPr>
              <p:cNvPr id="796" name="Oval 7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62"/>
            <p:cNvGrpSpPr/>
            <p:nvPr/>
          </p:nvGrpSpPr>
          <p:grpSpPr>
            <a:xfrm rot="3960000">
              <a:off x="7358054" y="5225260"/>
              <a:ext cx="228601" cy="228600"/>
              <a:chOff x="2263322" y="2383933"/>
              <a:chExt cx="1623415" cy="1341120"/>
            </a:xfrm>
            <a:solidFill>
              <a:schemeClr val="accent5">
                <a:lumMod val="50000"/>
              </a:schemeClr>
            </a:solidFill>
          </p:grpSpPr>
          <p:sp>
            <p:nvSpPr>
              <p:cNvPr id="748" name="Oval 7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5 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96 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97 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98 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99 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0 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1 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2 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3 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4 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5 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06 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107 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108 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109 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110 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2" name="Flowchart: Magnetic Disk 11"/>
            <p:cNvSpPr/>
            <p:nvPr/>
          </p:nvSpPr>
          <p:spPr>
            <a:xfrm rot="3960000">
              <a:off x="5871368" y="4792317"/>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3" name="Group 8"/>
            <p:cNvGrpSpPr/>
            <p:nvPr/>
          </p:nvGrpSpPr>
          <p:grpSpPr>
            <a:xfrm rot="3960000">
              <a:off x="6629061" y="3587910"/>
              <a:ext cx="228601" cy="228600"/>
              <a:chOff x="2263322" y="2383933"/>
              <a:chExt cx="1623415" cy="1341120"/>
            </a:xfrm>
            <a:solidFill>
              <a:schemeClr val="accent5">
                <a:lumMod val="50000"/>
              </a:schemeClr>
            </a:solidFill>
          </p:grpSpPr>
          <p:sp>
            <p:nvSpPr>
              <p:cNvPr id="700" name="Oval 9 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0 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1 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2 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3 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4 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5 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16 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17 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18 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19 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0 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1 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2 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3 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4 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5 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26 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27 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28 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29 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30 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111"/>
            <p:cNvGrpSpPr/>
            <p:nvPr/>
          </p:nvGrpSpPr>
          <p:grpSpPr>
            <a:xfrm rot="3960000">
              <a:off x="7558774" y="4552015"/>
              <a:ext cx="228601" cy="228600"/>
              <a:chOff x="2263322" y="2383933"/>
              <a:chExt cx="1623415" cy="1341120"/>
            </a:xfrm>
            <a:solidFill>
              <a:schemeClr val="accent5">
                <a:lumMod val="50000"/>
              </a:schemeClr>
            </a:solidFill>
          </p:grpSpPr>
          <p:sp>
            <p:nvSpPr>
              <p:cNvPr id="652" name="Oval 6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160"/>
            <p:cNvGrpSpPr/>
            <p:nvPr/>
          </p:nvGrpSpPr>
          <p:grpSpPr>
            <a:xfrm rot="3960000">
              <a:off x="6978509" y="4560132"/>
              <a:ext cx="228601" cy="228600"/>
              <a:chOff x="2263322" y="2383933"/>
              <a:chExt cx="1623415" cy="1341120"/>
            </a:xfrm>
            <a:solidFill>
              <a:schemeClr val="accent5">
                <a:lumMod val="50000"/>
              </a:schemeClr>
            </a:solidFill>
          </p:grpSpPr>
          <p:sp>
            <p:nvSpPr>
              <p:cNvPr id="604" name="Oval 6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209"/>
            <p:cNvGrpSpPr/>
            <p:nvPr/>
          </p:nvGrpSpPr>
          <p:grpSpPr>
            <a:xfrm rot="3960000">
              <a:off x="7474402" y="5673926"/>
              <a:ext cx="228601" cy="228600"/>
              <a:chOff x="2263322" y="2383933"/>
              <a:chExt cx="1623415" cy="1341120"/>
            </a:xfrm>
            <a:solidFill>
              <a:schemeClr val="accent5">
                <a:lumMod val="50000"/>
              </a:schemeClr>
            </a:solidFill>
          </p:grpSpPr>
          <p:sp>
            <p:nvSpPr>
              <p:cNvPr id="556" name="Oval 5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0" name="Oval 5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258"/>
            <p:cNvGrpSpPr/>
            <p:nvPr/>
          </p:nvGrpSpPr>
          <p:grpSpPr>
            <a:xfrm rot="3960000">
              <a:off x="7722349" y="6230824"/>
              <a:ext cx="228601" cy="228600"/>
              <a:chOff x="2263322" y="2383933"/>
              <a:chExt cx="1623415" cy="1341120"/>
            </a:xfrm>
            <a:solidFill>
              <a:schemeClr val="accent5">
                <a:lumMod val="50000"/>
              </a:schemeClr>
            </a:solidFill>
          </p:grpSpPr>
          <p:sp>
            <p:nvSpPr>
              <p:cNvPr id="508" name="Oval 5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307"/>
            <p:cNvGrpSpPr/>
            <p:nvPr/>
          </p:nvGrpSpPr>
          <p:grpSpPr>
            <a:xfrm rot="3960000">
              <a:off x="8054667" y="5665809"/>
              <a:ext cx="228601" cy="228600"/>
              <a:chOff x="2263322" y="2383933"/>
              <a:chExt cx="1623415" cy="1341120"/>
            </a:xfrm>
            <a:solidFill>
              <a:schemeClr val="accent5">
                <a:lumMod val="50000"/>
              </a:schemeClr>
            </a:solidFill>
          </p:grpSpPr>
          <p:sp>
            <p:nvSpPr>
              <p:cNvPr id="460" name="Oval 4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4" name="Oval 5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356"/>
            <p:cNvGrpSpPr/>
            <p:nvPr/>
          </p:nvGrpSpPr>
          <p:grpSpPr>
            <a:xfrm rot="3960000">
              <a:off x="7318453" y="3824900"/>
              <a:ext cx="228601" cy="228600"/>
              <a:chOff x="2263322" y="2383933"/>
              <a:chExt cx="1623415" cy="1341120"/>
            </a:xfrm>
            <a:solidFill>
              <a:schemeClr val="accent5">
                <a:lumMod val="50000"/>
              </a:schemeClr>
            </a:solidFill>
          </p:grpSpPr>
          <p:sp>
            <p:nvSpPr>
              <p:cNvPr id="412" name="Oval 4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405"/>
            <p:cNvGrpSpPr/>
            <p:nvPr/>
          </p:nvGrpSpPr>
          <p:grpSpPr>
            <a:xfrm rot="3960000">
              <a:off x="7976938" y="5116538"/>
              <a:ext cx="228601" cy="228600"/>
              <a:chOff x="2263322" y="2383933"/>
              <a:chExt cx="1623415" cy="1341120"/>
            </a:xfrm>
            <a:solidFill>
              <a:schemeClr val="accent5">
                <a:lumMod val="50000"/>
              </a:schemeClr>
            </a:solidFill>
          </p:grpSpPr>
          <p:sp>
            <p:nvSpPr>
              <p:cNvPr id="364" name="Oval 3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8" name="Oval 4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552"/>
            <p:cNvGrpSpPr/>
            <p:nvPr/>
          </p:nvGrpSpPr>
          <p:grpSpPr>
            <a:xfrm rot="3960000">
              <a:off x="7016636" y="3709043"/>
              <a:ext cx="228601" cy="228600"/>
              <a:chOff x="2263322" y="2383933"/>
              <a:chExt cx="1623415" cy="1341120"/>
            </a:xfrm>
            <a:solidFill>
              <a:schemeClr val="accent5">
                <a:lumMod val="50000"/>
              </a:schemeClr>
            </a:solidFill>
          </p:grpSpPr>
          <p:sp>
            <p:nvSpPr>
              <p:cNvPr id="316" name="Oval 3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0" name="Oval 3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601"/>
            <p:cNvGrpSpPr/>
            <p:nvPr/>
          </p:nvGrpSpPr>
          <p:grpSpPr>
            <a:xfrm rot="3960000">
              <a:off x="8132396" y="6215081"/>
              <a:ext cx="228601" cy="228600"/>
              <a:chOff x="2263322" y="2383933"/>
              <a:chExt cx="1623415" cy="1341120"/>
            </a:xfrm>
            <a:solidFill>
              <a:schemeClr val="accent5">
                <a:lumMod val="50000"/>
              </a:schemeClr>
            </a:solidFill>
          </p:grpSpPr>
          <p:sp>
            <p:nvSpPr>
              <p:cNvPr id="268" name="Oval 2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 name="Oval 3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650"/>
            <p:cNvGrpSpPr/>
            <p:nvPr/>
          </p:nvGrpSpPr>
          <p:grpSpPr>
            <a:xfrm rot="3960000">
              <a:off x="7373305" y="4884825"/>
              <a:ext cx="228601" cy="228600"/>
              <a:chOff x="2263322" y="2383933"/>
              <a:chExt cx="1623415" cy="1341120"/>
            </a:xfrm>
            <a:solidFill>
              <a:schemeClr val="accent5">
                <a:lumMod val="50000"/>
              </a:schemeClr>
            </a:solidFill>
          </p:grpSpPr>
          <p:sp>
            <p:nvSpPr>
              <p:cNvPr id="220" name="Oval 2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 name="Oval 2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3251"/>
            <p:cNvGrpSpPr/>
            <p:nvPr/>
          </p:nvGrpSpPr>
          <p:grpSpPr>
            <a:xfrm rot="3960000">
              <a:off x="7698489" y="5240511"/>
              <a:ext cx="228601" cy="228600"/>
              <a:chOff x="2263322" y="2383933"/>
              <a:chExt cx="1623415" cy="1341120"/>
            </a:xfrm>
            <a:solidFill>
              <a:schemeClr val="accent5">
                <a:lumMod val="50000"/>
              </a:schemeClr>
            </a:solidFill>
          </p:grpSpPr>
          <p:sp>
            <p:nvSpPr>
              <p:cNvPr id="172" name="Oval 1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3300"/>
            <p:cNvGrpSpPr/>
            <p:nvPr/>
          </p:nvGrpSpPr>
          <p:grpSpPr>
            <a:xfrm rot="3960000">
              <a:off x="7737600" y="5890388"/>
              <a:ext cx="228601" cy="228600"/>
              <a:chOff x="2263322" y="2383933"/>
              <a:chExt cx="1623415" cy="1341120"/>
            </a:xfrm>
            <a:solidFill>
              <a:schemeClr val="accent5">
                <a:lumMod val="50000"/>
              </a:schemeClr>
            </a:solidFill>
          </p:grpSpPr>
          <p:sp>
            <p:nvSpPr>
              <p:cNvPr id="124" name="Oval 1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 name="Oval 1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3349"/>
            <p:cNvGrpSpPr/>
            <p:nvPr/>
          </p:nvGrpSpPr>
          <p:grpSpPr>
            <a:xfrm rot="3960000">
              <a:off x="8310239" y="6052489"/>
              <a:ext cx="228601" cy="228600"/>
              <a:chOff x="2263322" y="2383933"/>
              <a:chExt cx="1623415" cy="1341120"/>
            </a:xfrm>
            <a:solidFill>
              <a:schemeClr val="accent5">
                <a:lumMod val="50000"/>
              </a:schemeClr>
            </a:solidFill>
          </p:grpSpPr>
          <p:sp>
            <p:nvSpPr>
              <p:cNvPr id="76" name="Oval 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 name="Group 3398"/>
            <p:cNvGrpSpPr/>
            <p:nvPr/>
          </p:nvGrpSpPr>
          <p:grpSpPr>
            <a:xfrm rot="3960000">
              <a:off x="7233589" y="4196329"/>
              <a:ext cx="228601" cy="228600"/>
              <a:chOff x="2263322" y="2383933"/>
              <a:chExt cx="1623415" cy="1341120"/>
            </a:xfrm>
            <a:solidFill>
              <a:schemeClr val="accent5">
                <a:lumMod val="50000"/>
              </a:schemeClr>
            </a:solidFill>
          </p:grpSpPr>
          <p:sp>
            <p:nvSpPr>
              <p:cNvPr id="28" name="Oval 27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 name="Oval 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92" name="Group 891"/>
          <p:cNvGrpSpPr/>
          <p:nvPr/>
        </p:nvGrpSpPr>
        <p:grpSpPr>
          <a:xfrm>
            <a:off x="7673791" y="3692311"/>
            <a:ext cx="315295" cy="713232"/>
            <a:chOff x="8829260" y="2521559"/>
            <a:chExt cx="1576477" cy="3566160"/>
          </a:xfrm>
        </p:grpSpPr>
        <p:grpSp>
          <p:nvGrpSpPr>
            <p:cNvPr id="893" name="Group 62"/>
            <p:cNvGrpSpPr/>
            <p:nvPr/>
          </p:nvGrpSpPr>
          <p:grpSpPr>
            <a:xfrm rot="3960000">
              <a:off x="9558252" y="4463262"/>
              <a:ext cx="228601" cy="228600"/>
              <a:chOff x="2263322" y="2383933"/>
              <a:chExt cx="1623415" cy="1341120"/>
            </a:xfrm>
            <a:solidFill>
              <a:schemeClr val="accent5">
                <a:lumMod val="50000"/>
              </a:schemeClr>
            </a:solidFill>
          </p:grpSpPr>
          <p:sp>
            <p:nvSpPr>
              <p:cNvPr id="1042" name="Oval 104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95 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96 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97 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98 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99 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0 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1 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2 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3 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4 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5 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6 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7 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 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9 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10 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4" name="Flowchart: Magnetic Disk 893"/>
            <p:cNvSpPr/>
            <p:nvPr/>
          </p:nvSpPr>
          <p:spPr>
            <a:xfrm rot="3960000">
              <a:off x="8071566" y="4030319"/>
              <a:ext cx="3566160" cy="54864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5" name="Group 8"/>
            <p:cNvGrpSpPr/>
            <p:nvPr/>
          </p:nvGrpSpPr>
          <p:grpSpPr>
            <a:xfrm rot="3960000">
              <a:off x="8829259" y="2825912"/>
              <a:ext cx="228601" cy="228600"/>
              <a:chOff x="2263322" y="2383933"/>
              <a:chExt cx="1623415" cy="1341120"/>
            </a:xfrm>
            <a:solidFill>
              <a:schemeClr val="accent5">
                <a:lumMod val="50000"/>
              </a:schemeClr>
            </a:solidFill>
          </p:grpSpPr>
          <p:sp>
            <p:nvSpPr>
              <p:cNvPr id="994" name="Oval 9 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10 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11 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12 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13 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14 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15 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6 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7 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8 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9 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20 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21 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22 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23 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24 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25 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26 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27 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28 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29 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30 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405"/>
            <p:cNvGrpSpPr/>
            <p:nvPr/>
          </p:nvGrpSpPr>
          <p:grpSpPr>
            <a:xfrm rot="3960000">
              <a:off x="10177136" y="4354540"/>
              <a:ext cx="228601" cy="228600"/>
              <a:chOff x="2263322" y="2383933"/>
              <a:chExt cx="1623415" cy="1341120"/>
            </a:xfrm>
            <a:solidFill>
              <a:schemeClr val="accent5">
                <a:lumMod val="50000"/>
              </a:schemeClr>
            </a:solidFill>
          </p:grpSpPr>
          <p:sp>
            <p:nvSpPr>
              <p:cNvPr id="946" name="Oval 94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650"/>
            <p:cNvGrpSpPr/>
            <p:nvPr/>
          </p:nvGrpSpPr>
          <p:grpSpPr>
            <a:xfrm rot="3960000">
              <a:off x="9573503" y="4122827"/>
              <a:ext cx="228601" cy="228600"/>
              <a:chOff x="2263322" y="2383933"/>
              <a:chExt cx="1623415" cy="1341120"/>
            </a:xfrm>
            <a:solidFill>
              <a:schemeClr val="accent5">
                <a:lumMod val="50000"/>
              </a:schemeClr>
            </a:solidFill>
          </p:grpSpPr>
          <p:sp>
            <p:nvSpPr>
              <p:cNvPr id="898" name="Oval 89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7" name="Oval 90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8" name="Oval 90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1090" name="Oval 108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93" name="Picture 1092">
            <a:extLst>
              <a:ext uri="{FF2B5EF4-FFF2-40B4-BE49-F238E27FC236}">
                <a16:creationId xmlns:a16="http://schemas.microsoft.com/office/drawing/2014/main" id="{60B7708C-2FF9-4D35-B8D9-69E16A0FE39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84303" y="1808179"/>
            <a:ext cx="2742222" cy="653514"/>
          </a:xfrm>
          <a:prstGeom prst="rect">
            <a:avLst/>
          </a:prstGeom>
        </p:spPr>
      </p:pic>
      <p:pic>
        <p:nvPicPr>
          <p:cNvPr id="1095" name="Picture 1094">
            <a:extLst>
              <a:ext uri="{FF2B5EF4-FFF2-40B4-BE49-F238E27FC236}">
                <a16:creationId xmlns:a16="http://schemas.microsoft.com/office/drawing/2014/main" id="{1C8B9E8F-8B5B-4B3A-A48C-DF85C9702980}"/>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647943" y="2744624"/>
            <a:ext cx="2038857" cy="696381"/>
          </a:xfrm>
          <a:prstGeom prst="rect">
            <a:avLst/>
          </a:prstGeom>
        </p:spPr>
      </p:pic>
      <p:pic>
        <p:nvPicPr>
          <p:cNvPr id="1097" name="Picture 1096">
            <a:extLst>
              <a:ext uri="{FF2B5EF4-FFF2-40B4-BE49-F238E27FC236}">
                <a16:creationId xmlns:a16="http://schemas.microsoft.com/office/drawing/2014/main" id="{75C7822D-C0CF-4810-8907-CC51FC8B874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76543" y="4550752"/>
            <a:ext cx="4877714" cy="707048"/>
          </a:xfrm>
          <a:prstGeom prst="rect">
            <a:avLst/>
          </a:prstGeom>
        </p:spPr>
      </p:pic>
      <p:pic>
        <p:nvPicPr>
          <p:cNvPr id="1099" name="Picture 1098">
            <a:extLst>
              <a:ext uri="{FF2B5EF4-FFF2-40B4-BE49-F238E27FC236}">
                <a16:creationId xmlns:a16="http://schemas.microsoft.com/office/drawing/2014/main" id="{A055CDFD-F916-4271-A494-93C54844FE31}"/>
              </a:ext>
            </a:extLst>
          </p:cNvPr>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476544" y="5651472"/>
            <a:ext cx="2549982" cy="619900"/>
          </a:xfrm>
          <a:prstGeom prst="rect">
            <a:avLst/>
          </a:prstGeom>
        </p:spPr>
      </p:pic>
    </p:spTree>
    <p:extLst>
      <p:ext uri="{BB962C8B-B14F-4D97-AF65-F5344CB8AC3E}">
        <p14:creationId xmlns:p14="http://schemas.microsoft.com/office/powerpoint/2010/main" val="6807734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nanoparticle attachment time</a:t>
            </a:r>
          </a:p>
        </p:txBody>
      </p:sp>
      <p:sp>
        <p:nvSpPr>
          <p:cNvPr id="3" name="Content Placeholder 2"/>
          <p:cNvSpPr>
            <a:spLocks noGrp="1"/>
          </p:cNvSpPr>
          <p:nvPr>
            <p:ph idx="1"/>
          </p:nvPr>
        </p:nvSpPr>
        <p:spPr/>
        <p:txBody>
          <a:bodyPr/>
          <a:lstStyle/>
          <a:p>
            <a:r>
              <a:rPr lang="en-US" dirty="0"/>
              <a:t>The following is a very preliminary estimate of the time required for attachment of the nanoparticles to the clay particles</a:t>
            </a:r>
          </a:p>
          <a:p>
            <a:r>
              <a:rPr lang="en-US" dirty="0"/>
              <a:t>This analysis includes multiple simplifying assumptions and there is a reasonable possibility that some of those assumptions are wrong</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1309095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of nanoparticles by a clay particle?</a:t>
            </a:r>
          </a:p>
        </p:txBody>
      </p:sp>
      <p:sp>
        <p:nvSpPr>
          <p:cNvPr id="24585" name="Rectangle 3"/>
          <p:cNvSpPr>
            <a:spLocks noGrp="1" noChangeArrowheads="1"/>
          </p:cNvSpPr>
          <p:nvPr>
            <p:ph idx="1"/>
          </p:nvPr>
        </p:nvSpPr>
        <p:spPr/>
        <p:txBody>
          <a:bodyPr/>
          <a:lstStyle/>
          <a:p>
            <a:r>
              <a:rPr lang="en-US" dirty="0"/>
              <a:t>Volume cleared is proportional to a collision area defined by a ring around the clay particle with width of the diameter of the nanoparticle diffusion band</a:t>
            </a:r>
          </a:p>
          <a:p>
            <a:r>
              <a:rPr lang="en-US" dirty="0"/>
              <a:t>Volume cleared is proportional to time</a:t>
            </a:r>
          </a:p>
          <a:p>
            <a:r>
              <a:rPr lang="en-US" dirty="0"/>
              <a:t>Volume cleared is proportional to the relative velocity between clay and nanoparticles</a:t>
            </a:r>
          </a:p>
          <a:p>
            <a:endParaRPr lang="en-US" dirty="0"/>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2665522B-145E-4C19-9A74-08153B28C4F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12148" y="3163517"/>
            <a:ext cx="2587108" cy="326374"/>
          </a:xfrm>
          <a:prstGeom prst="rect">
            <a:avLst/>
          </a:prstGeom>
        </p:spPr>
      </p:pic>
      <p:pic>
        <p:nvPicPr>
          <p:cNvPr id="7" name="Picture 6">
            <a:extLst>
              <a:ext uri="{FF2B5EF4-FFF2-40B4-BE49-F238E27FC236}">
                <a16:creationId xmlns:a16="http://schemas.microsoft.com/office/drawing/2014/main" id="{33F03A58-81EF-4191-A700-7F834ACE5BA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24800" y="3821885"/>
            <a:ext cx="541520" cy="257284"/>
          </a:xfrm>
          <a:prstGeom prst="rect">
            <a:avLst/>
          </a:prstGeom>
        </p:spPr>
      </p:pic>
      <p:pic>
        <p:nvPicPr>
          <p:cNvPr id="9" name="Picture 8">
            <a:extLst>
              <a:ext uri="{FF2B5EF4-FFF2-40B4-BE49-F238E27FC236}">
                <a16:creationId xmlns:a16="http://schemas.microsoft.com/office/drawing/2014/main" id="{EABFCF6A-51E4-4B94-B7CD-81C0854168F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397741" y="4776122"/>
            <a:ext cx="787289" cy="257284"/>
          </a:xfrm>
          <a:prstGeom prst="rect">
            <a:avLst/>
          </a:prstGeom>
        </p:spPr>
      </p:pic>
      <p:pic>
        <p:nvPicPr>
          <p:cNvPr id="15" name="Picture 14">
            <a:extLst>
              <a:ext uri="{FF2B5EF4-FFF2-40B4-BE49-F238E27FC236}">
                <a16:creationId xmlns:a16="http://schemas.microsoft.com/office/drawing/2014/main" id="{82A8B0C3-B1AA-4DDC-B197-FF5B59B351B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643174" y="5940148"/>
            <a:ext cx="4104541" cy="307372"/>
          </a:xfrm>
          <a:prstGeom prst="rect">
            <a:avLst/>
          </a:prstGeom>
        </p:spPr>
      </p:pic>
    </p:spTree>
    <p:extLst>
      <p:ext uri="{BB962C8B-B14F-4D97-AF65-F5344CB8AC3E}">
        <p14:creationId xmlns:p14="http://schemas.microsoft.com/office/powerpoint/2010/main" val="1023404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length scale</a:t>
            </a:r>
          </a:p>
        </p:txBody>
      </p:sp>
      <p:sp>
        <p:nvSpPr>
          <p:cNvPr id="4" name="Oval 3"/>
          <p:cNvSpPr>
            <a:spLocks noChangeAspect="1"/>
          </p:cNvSpPr>
          <p:nvPr/>
        </p:nvSpPr>
        <p:spPr>
          <a:xfrm rot="5400000">
            <a:off x="2839978" y="3233345"/>
            <a:ext cx="1219202" cy="1245642"/>
          </a:xfrm>
          <a:prstGeom prst="ellipse">
            <a:avLst/>
          </a:prstGeom>
          <a:solidFill>
            <a:schemeClr val="accent6">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p:cNvSpPr>
            <a:spLocks noChangeAspect="1"/>
          </p:cNvSpPr>
          <p:nvPr/>
        </p:nvSpPr>
        <p:spPr>
          <a:xfrm rot="5400000" flipH="1" flipV="1">
            <a:off x="2980495" y="313890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a:spLocks noChangeAspect="1"/>
          </p:cNvSpPr>
          <p:nvPr/>
        </p:nvSpPr>
        <p:spPr>
          <a:xfrm rot="5400000" flipH="1" flipV="1">
            <a:off x="3003811" y="281406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a:spLocks noChangeAspect="1"/>
          </p:cNvSpPr>
          <p:nvPr/>
        </p:nvSpPr>
        <p:spPr>
          <a:xfrm rot="5400000" flipH="1" flipV="1">
            <a:off x="4137534" y="318228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a:spLocks noChangeAspect="1"/>
          </p:cNvSpPr>
          <p:nvPr/>
        </p:nvSpPr>
        <p:spPr>
          <a:xfrm rot="5400000" flipH="1" flipV="1">
            <a:off x="2251479" y="32024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a:spLocks noChangeAspect="1"/>
          </p:cNvSpPr>
          <p:nvPr/>
        </p:nvSpPr>
        <p:spPr>
          <a:xfrm rot="5400000" flipH="1" flipV="1">
            <a:off x="2877853" y="4238422"/>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a:spLocks noChangeAspect="1"/>
          </p:cNvSpPr>
          <p:nvPr/>
        </p:nvSpPr>
        <p:spPr>
          <a:xfrm rot="5400000" flipH="1" flipV="1">
            <a:off x="3251488" y="48339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a:spLocks noChangeAspect="1"/>
          </p:cNvSpPr>
          <p:nvPr/>
        </p:nvSpPr>
        <p:spPr>
          <a:xfrm rot="5400000" flipH="1" flipV="1">
            <a:off x="4060516" y="413921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a:spLocks noChangeAspect="1"/>
          </p:cNvSpPr>
          <p:nvPr/>
        </p:nvSpPr>
        <p:spPr>
          <a:xfrm rot="5400000" flipH="1" flipV="1">
            <a:off x="3377446" y="295105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a:spLocks noChangeAspect="1"/>
          </p:cNvSpPr>
          <p:nvPr/>
        </p:nvSpPr>
        <p:spPr>
          <a:xfrm rot="5400000" flipH="1" flipV="1">
            <a:off x="3768937" y="3130423"/>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a:spLocks noChangeAspect="1"/>
          </p:cNvSpPr>
          <p:nvPr/>
        </p:nvSpPr>
        <p:spPr>
          <a:xfrm rot="5400000" flipH="1" flipV="1">
            <a:off x="4047295" y="362622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a:spLocks noChangeAspect="1"/>
          </p:cNvSpPr>
          <p:nvPr/>
        </p:nvSpPr>
        <p:spPr>
          <a:xfrm rot="5400000" flipH="1" flipV="1">
            <a:off x="2502842" y="3993481"/>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a:spLocks noChangeAspect="1"/>
          </p:cNvSpPr>
          <p:nvPr/>
        </p:nvSpPr>
        <p:spPr>
          <a:xfrm rot="5400000" flipH="1" flipV="1">
            <a:off x="2296607"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a:spLocks noChangeAspect="1"/>
          </p:cNvSpPr>
          <p:nvPr/>
        </p:nvSpPr>
        <p:spPr>
          <a:xfrm rot="5400000" flipH="1" flipV="1">
            <a:off x="3603316" y="455518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a:spLocks noChangeAspect="1"/>
          </p:cNvSpPr>
          <p:nvPr/>
        </p:nvSpPr>
        <p:spPr>
          <a:xfrm rot="5400000" flipH="1" flipV="1">
            <a:off x="4173253" y="4692799"/>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a:spLocks noChangeAspect="1"/>
          </p:cNvSpPr>
          <p:nvPr/>
        </p:nvSpPr>
        <p:spPr>
          <a:xfrm rot="5400000" flipH="1" flipV="1">
            <a:off x="2403879" y="3354855"/>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a:spLocks noChangeAspect="1"/>
          </p:cNvSpPr>
          <p:nvPr/>
        </p:nvSpPr>
        <p:spPr>
          <a:xfrm rot="5400000" flipH="1" flipV="1">
            <a:off x="3771249" y="2791556"/>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a:spLocks noChangeAspect="1"/>
          </p:cNvSpPr>
          <p:nvPr/>
        </p:nvSpPr>
        <p:spPr>
          <a:xfrm rot="5400000" flipH="1" flipV="1">
            <a:off x="2800281" y="4671534"/>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a:spLocks noChangeAspect="1"/>
          </p:cNvSpPr>
          <p:nvPr/>
        </p:nvSpPr>
        <p:spPr>
          <a:xfrm rot="5400000" flipH="1" flipV="1">
            <a:off x="4461416" y="3793187"/>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a:spLocks noChangeAspect="1"/>
          </p:cNvSpPr>
          <p:nvPr/>
        </p:nvSpPr>
        <p:spPr>
          <a:xfrm rot="5400000" flipH="1" flipV="1">
            <a:off x="2553008" y="3674168"/>
            <a:ext cx="123284" cy="125958"/>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a:spLocks noChangeAspect="1"/>
          </p:cNvSpPr>
          <p:nvPr/>
        </p:nvSpPr>
        <p:spPr>
          <a:xfrm rot="5400000">
            <a:off x="2570849" y="2950506"/>
            <a:ext cx="1768636" cy="1806992"/>
          </a:xfrm>
          <a:prstGeom prst="ellipse">
            <a:avLst/>
          </a:pr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p:cNvSpPr txBox="1"/>
          <p:nvPr/>
        </p:nvSpPr>
        <p:spPr>
          <a:xfrm>
            <a:off x="4867909" y="2984955"/>
            <a:ext cx="861133" cy="523220"/>
          </a:xfrm>
          <a:prstGeom prst="rect">
            <a:avLst/>
          </a:prstGeom>
          <a:noFill/>
        </p:spPr>
        <p:txBody>
          <a:bodyPr wrap="none" rtlCol="0">
            <a:spAutoFit/>
          </a:bodyPr>
          <a:lstStyle/>
          <a:p>
            <a:r>
              <a:rPr lang="en-US" dirty="0"/>
              <a:t>Clay</a:t>
            </a:r>
          </a:p>
        </p:txBody>
      </p:sp>
      <p:sp>
        <p:nvSpPr>
          <p:cNvPr id="26" name="TextBox 25"/>
          <p:cNvSpPr txBox="1"/>
          <p:nvPr/>
        </p:nvSpPr>
        <p:spPr>
          <a:xfrm>
            <a:off x="4868099" y="3532639"/>
            <a:ext cx="3518912" cy="523220"/>
          </a:xfrm>
          <a:prstGeom prst="rect">
            <a:avLst/>
          </a:prstGeom>
          <a:noFill/>
        </p:spPr>
        <p:txBody>
          <a:bodyPr wrap="none" rtlCol="0">
            <a:spAutoFit/>
          </a:bodyPr>
          <a:lstStyle/>
          <a:p>
            <a:r>
              <a:rPr lang="en-US" dirty="0"/>
              <a:t>Coagulant nanoparticle</a:t>
            </a:r>
          </a:p>
        </p:txBody>
      </p:sp>
      <p:pic>
        <p:nvPicPr>
          <p:cNvPr id="28" name="Picture 2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4867909" y="4494738"/>
            <a:ext cx="632381" cy="246857"/>
          </a:xfrm>
          <a:prstGeom prst="rect">
            <a:avLst/>
          </a:prstGeom>
        </p:spPr>
      </p:pic>
      <p:cxnSp>
        <p:nvCxnSpPr>
          <p:cNvPr id="30" name="Straight Connector 29"/>
          <p:cNvCxnSpPr>
            <a:stCxn id="4" idx="6"/>
          </p:cNvCxnSpPr>
          <p:nvPr/>
        </p:nvCxnSpPr>
        <p:spPr>
          <a:xfrm>
            <a:off x="3449578" y="4465767"/>
            <a:ext cx="13441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07488" y="4755782"/>
            <a:ext cx="1347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6" idx="1"/>
            <a:endCxn id="22" idx="5"/>
          </p:cNvCxnSpPr>
          <p:nvPr/>
        </p:nvCxnSpPr>
        <p:spPr>
          <a:xfrm flipH="1">
            <a:off x="4567591" y="3794249"/>
            <a:ext cx="300508" cy="18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5" idx="1"/>
            <a:endCxn id="4" idx="1"/>
          </p:cNvCxnSpPr>
          <p:nvPr/>
        </p:nvCxnSpPr>
        <p:spPr>
          <a:xfrm flipH="1">
            <a:off x="3889980" y="3246565"/>
            <a:ext cx="977929" cy="178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c 36"/>
          <p:cNvSpPr/>
          <p:nvPr/>
        </p:nvSpPr>
        <p:spPr>
          <a:xfrm>
            <a:off x="3083819" y="3490405"/>
            <a:ext cx="731520" cy="731520"/>
          </a:xfrm>
          <a:prstGeom prst="arc">
            <a:avLst>
              <a:gd name="adj1" fmla="val 16200000"/>
              <a:gd name="adj2" fmla="val 14340446"/>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8" name="Group 37"/>
          <p:cNvGrpSpPr/>
          <p:nvPr/>
        </p:nvGrpSpPr>
        <p:grpSpPr>
          <a:xfrm>
            <a:off x="116631" y="2253800"/>
            <a:ext cx="2694663" cy="3200401"/>
            <a:chOff x="5818157" y="2811981"/>
            <a:chExt cx="2694663" cy="3200401"/>
          </a:xfrm>
        </p:grpSpPr>
        <p:grpSp>
          <p:nvGrpSpPr>
            <p:cNvPr id="39" name="Group 38"/>
            <p:cNvGrpSpPr/>
            <p:nvPr/>
          </p:nvGrpSpPr>
          <p:grpSpPr>
            <a:xfrm>
              <a:off x="7165489" y="2811981"/>
              <a:ext cx="1347331" cy="1341930"/>
              <a:chOff x="7165489" y="2811981"/>
              <a:chExt cx="1347331" cy="1341930"/>
            </a:xfrm>
          </p:grpSpPr>
          <p:cxnSp>
            <p:nvCxnSpPr>
              <p:cNvPr id="47" name="Straight Arrow Connector 4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flipH="1" flipV="1">
              <a:off x="5818157" y="4670452"/>
              <a:ext cx="1347331" cy="1341930"/>
              <a:chOff x="7165489" y="2811981"/>
              <a:chExt cx="1347331" cy="1341930"/>
            </a:xfrm>
          </p:grpSpPr>
          <p:cxnSp>
            <p:nvCxnSpPr>
              <p:cNvPr id="41" name="Straight Arrow Connector 40"/>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a:off x="908304" y="1578993"/>
            <a:ext cx="2186817" cy="523220"/>
          </a:xfrm>
          <a:prstGeom prst="rect">
            <a:avLst/>
          </a:prstGeom>
          <a:noFill/>
        </p:spPr>
        <p:txBody>
          <a:bodyPr wrap="none" rtlCol="0">
            <a:spAutoFit/>
          </a:bodyPr>
          <a:lstStyle/>
          <a:p>
            <a:r>
              <a:rPr lang="en-US" dirty="0"/>
              <a:t>Fluid velocity</a:t>
            </a:r>
          </a:p>
        </p:txBody>
      </p:sp>
    </p:spTree>
    <p:extLst>
      <p:ext uri="{BB962C8B-B14F-4D97-AF65-F5344CB8AC3E}">
        <p14:creationId xmlns:p14="http://schemas.microsoft.com/office/powerpoint/2010/main" val="39358892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2" name="Text Box 8"/>
          <p:cNvSpPr txBox="1">
            <a:spLocks noChangeArrowheads="1"/>
          </p:cNvSpPr>
          <p:nvPr/>
        </p:nvSpPr>
        <p:spPr bwMode="auto">
          <a:xfrm>
            <a:off x="322508" y="1514180"/>
            <a:ext cx="3319189" cy="646331"/>
          </a:xfrm>
          <a:prstGeom prst="rect">
            <a:avLst/>
          </a:prstGeom>
          <a:noFill/>
          <a:ln w="12700">
            <a:noFill/>
            <a:miter lim="800000"/>
            <a:headEnd type="none" w="lg" len="med"/>
            <a:tailEnd type="none" w="lg" len="med"/>
          </a:ln>
        </p:spPr>
        <p:txBody>
          <a:bodyPr wrap="square">
            <a:spAutoFit/>
          </a:bodyPr>
          <a:lstStyle/>
          <a:p>
            <a:pPr algn="ctr"/>
            <a:r>
              <a:rPr lang="en-US" dirty="0"/>
              <a:t>Viscous dominated collisions with </a:t>
            </a:r>
          </a:p>
        </p:txBody>
      </p:sp>
      <p:sp>
        <p:nvSpPr>
          <p:cNvPr id="15374" name="Text Box 14"/>
          <p:cNvSpPr txBox="1">
            <a:spLocks noChangeArrowheads="1"/>
          </p:cNvSpPr>
          <p:nvPr/>
        </p:nvSpPr>
        <p:spPr bwMode="auto">
          <a:xfrm>
            <a:off x="2722054" y="3541183"/>
            <a:ext cx="2567416" cy="523220"/>
          </a:xfrm>
          <a:prstGeom prst="rect">
            <a:avLst/>
          </a:prstGeom>
          <a:noFill/>
          <a:ln w="12700">
            <a:noFill/>
            <a:miter lim="800000"/>
            <a:headEnd type="none" w="lg" len="med"/>
            <a:tailEnd type="none" w="lg" len="med"/>
          </a:ln>
        </p:spPr>
        <p:txBody>
          <a:bodyPr wrap="square">
            <a:spAutoFit/>
          </a:bodyPr>
          <a:lstStyle/>
          <a:p>
            <a:r>
              <a:rPr lang="en-US" dirty="0"/>
              <a:t>Assume linear</a:t>
            </a:r>
          </a:p>
        </p:txBody>
      </p:sp>
      <p:sp>
        <p:nvSpPr>
          <p:cNvPr id="15375" name="Line 15"/>
          <p:cNvSpPr>
            <a:spLocks noChangeShapeType="1"/>
          </p:cNvSpPr>
          <p:nvPr/>
        </p:nvSpPr>
        <p:spPr bwMode="auto">
          <a:xfrm>
            <a:off x="2095213" y="4596625"/>
            <a:ext cx="533400"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376" name="Text Box 16"/>
          <p:cNvSpPr txBox="1">
            <a:spLocks noChangeArrowheads="1"/>
          </p:cNvSpPr>
          <p:nvPr/>
        </p:nvSpPr>
        <p:spPr bwMode="auto">
          <a:xfrm>
            <a:off x="2646407" y="4180914"/>
            <a:ext cx="2305050" cy="923330"/>
          </a:xfrm>
          <a:prstGeom prst="rect">
            <a:avLst/>
          </a:prstGeom>
          <a:noFill/>
          <a:ln w="12700">
            <a:noFill/>
            <a:miter lim="800000"/>
            <a:headEnd type="none" w="lg" len="med"/>
            <a:tailEnd type="none" w="lg" len="med"/>
          </a:ln>
        </p:spPr>
        <p:txBody>
          <a:bodyPr wrap="square">
            <a:spAutoFit/>
          </a:bodyPr>
          <a:lstStyle/>
          <a:p>
            <a:r>
              <a:rPr lang="en-US" dirty="0"/>
              <a:t>Confirmation of the G notation for particle collisions</a:t>
            </a:r>
          </a:p>
        </p:txBody>
      </p:sp>
      <p:sp>
        <p:nvSpPr>
          <p:cNvPr id="15377" name="Line 17"/>
          <p:cNvSpPr>
            <a:spLocks noChangeShapeType="1"/>
          </p:cNvSpPr>
          <p:nvPr/>
        </p:nvSpPr>
        <p:spPr bwMode="auto">
          <a:xfrm flipH="1">
            <a:off x="2400430" y="3815307"/>
            <a:ext cx="381000" cy="0"/>
          </a:xfrm>
          <a:prstGeom prst="line">
            <a:avLst/>
          </a:prstGeom>
          <a:noFill/>
          <a:ln w="12700">
            <a:solidFill>
              <a:schemeClr val="tx1"/>
            </a:solidFill>
            <a:round/>
            <a:headEnd type="none" w="lg" len="med"/>
            <a:tailEnd type="triangle" w="lg" len="med"/>
          </a:ln>
        </p:spPr>
        <p:txBody>
          <a:bodyPr anchor="ctr">
            <a:spAutoFit/>
          </a:bodyPr>
          <a:lstStyle/>
          <a:p>
            <a:endParaRPr lang="en-US"/>
          </a:p>
        </p:txBody>
      </p:sp>
      <p:sp>
        <p:nvSpPr>
          <p:cNvPr id="5" name="Rectangle 4"/>
          <p:cNvSpPr/>
          <p:nvPr/>
        </p:nvSpPr>
        <p:spPr bwMode="auto">
          <a:xfrm>
            <a:off x="-1" y="6298768"/>
            <a:ext cx="5044724" cy="559232"/>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264514" y="6221628"/>
            <a:ext cx="1818126" cy="523220"/>
          </a:xfrm>
          <a:prstGeom prst="rect">
            <a:avLst/>
          </a:prstGeom>
          <a:noFill/>
        </p:spPr>
        <p:txBody>
          <a:bodyPr wrap="none" rtlCol="0">
            <a:spAutoFit/>
          </a:bodyPr>
          <a:lstStyle/>
          <a:p>
            <a:r>
              <a:rPr lang="en-US" dirty="0"/>
              <a:t>dimensions</a:t>
            </a:r>
          </a:p>
        </p:txBody>
      </p:sp>
      <p:sp>
        <p:nvSpPr>
          <p:cNvPr id="3" name="TextBox 2"/>
          <p:cNvSpPr txBox="1"/>
          <p:nvPr/>
        </p:nvSpPr>
        <p:spPr>
          <a:xfrm>
            <a:off x="2819400" y="2895600"/>
            <a:ext cx="3621504" cy="369332"/>
          </a:xfrm>
          <a:prstGeom prst="rect">
            <a:avLst/>
          </a:prstGeom>
          <a:noFill/>
        </p:spPr>
        <p:txBody>
          <a:bodyPr wrap="none" rtlCol="0">
            <a:spAutoFit/>
          </a:bodyPr>
          <a:lstStyle/>
          <a:p>
            <a:r>
              <a:rPr lang="en-US" dirty="0"/>
              <a:t>Or should this be based on lambda?</a:t>
            </a:r>
          </a:p>
        </p:txBody>
      </p:sp>
      <p:sp>
        <p:nvSpPr>
          <p:cNvPr id="19" name="Oval 18"/>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20" name="Picture 19">
            <a:extLst>
              <a:ext uri="{FF2B5EF4-FFF2-40B4-BE49-F238E27FC236}">
                <a16:creationId xmlns:a16="http://schemas.microsoft.com/office/drawing/2014/main" id="{AC03707F-4939-4826-A368-07C68DA6BC17}"/>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7764915" y="476072"/>
            <a:ext cx="857905" cy="684190"/>
          </a:xfrm>
          <a:prstGeom prst="rect">
            <a:avLst/>
          </a:prstGeom>
        </p:spPr>
      </p:pic>
      <p:pic>
        <p:nvPicPr>
          <p:cNvPr id="7" name="Picture 6">
            <a:extLst>
              <a:ext uri="{FF2B5EF4-FFF2-40B4-BE49-F238E27FC236}">
                <a16:creationId xmlns:a16="http://schemas.microsoft.com/office/drawing/2014/main" id="{464D03B6-8480-4D81-82A8-B834006F9DD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41550" y="3021958"/>
            <a:ext cx="2029714" cy="263619"/>
          </a:xfrm>
          <a:prstGeom prst="rect">
            <a:avLst/>
          </a:prstGeom>
        </p:spPr>
      </p:pic>
      <p:pic>
        <p:nvPicPr>
          <p:cNvPr id="11" name="Picture 10">
            <a:extLst>
              <a:ext uri="{FF2B5EF4-FFF2-40B4-BE49-F238E27FC236}">
                <a16:creationId xmlns:a16="http://schemas.microsoft.com/office/drawing/2014/main" id="{E9AE56E0-91EB-4F55-8F52-CBADB0148B1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241550" y="3739962"/>
            <a:ext cx="1930666" cy="263619"/>
          </a:xfrm>
          <a:prstGeom prst="rect">
            <a:avLst/>
          </a:prstGeom>
        </p:spPr>
      </p:pic>
      <p:pic>
        <p:nvPicPr>
          <p:cNvPr id="13" name="Picture 12">
            <a:extLst>
              <a:ext uri="{FF2B5EF4-FFF2-40B4-BE49-F238E27FC236}">
                <a16:creationId xmlns:a16="http://schemas.microsoft.com/office/drawing/2014/main" id="{AD7935ED-A2BC-4093-90C8-9621F05CB4B3}"/>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41550" y="4280074"/>
            <a:ext cx="1651809" cy="608000"/>
          </a:xfrm>
          <a:prstGeom prst="rect">
            <a:avLst/>
          </a:prstGeom>
        </p:spPr>
      </p:pic>
      <p:sp>
        <p:nvSpPr>
          <p:cNvPr id="14" name="Rectangle 13">
            <a:extLst>
              <a:ext uri="{FF2B5EF4-FFF2-40B4-BE49-F238E27FC236}">
                <a16:creationId xmlns:a16="http://schemas.microsoft.com/office/drawing/2014/main" id="{4B8526F1-F90D-486E-A7FC-743921586771}"/>
              </a:ext>
            </a:extLst>
          </p:cNvPr>
          <p:cNvSpPr/>
          <p:nvPr/>
        </p:nvSpPr>
        <p:spPr>
          <a:xfrm>
            <a:off x="1421298" y="4211543"/>
            <a:ext cx="533399" cy="7761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CDAF80AB-C880-488E-9A18-E303468B8CE0}"/>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1550" y="5334630"/>
            <a:ext cx="1389714" cy="256000"/>
          </a:xfrm>
          <a:prstGeom prst="rect">
            <a:avLst/>
          </a:prstGeom>
        </p:spPr>
      </p:pic>
      <p:pic>
        <p:nvPicPr>
          <p:cNvPr id="18" name="Picture 17">
            <a:extLst>
              <a:ext uri="{FF2B5EF4-FFF2-40B4-BE49-F238E27FC236}">
                <a16:creationId xmlns:a16="http://schemas.microsoft.com/office/drawing/2014/main" id="{B5259CA4-1C43-4EAE-9F0D-7D1EB7C9761D}"/>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59263" y="6337551"/>
            <a:ext cx="3105251" cy="480714"/>
          </a:xfrm>
          <a:prstGeom prst="rect">
            <a:avLst/>
          </a:prstGeom>
        </p:spPr>
      </p:pic>
    </p:spTree>
    <p:extLst>
      <p:ext uri="{BB962C8B-B14F-4D97-AF65-F5344CB8AC3E}">
        <p14:creationId xmlns:p14="http://schemas.microsoft.com/office/powerpoint/2010/main" val="166835456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band thickness</a:t>
            </a:r>
          </a:p>
        </p:txBody>
      </p:sp>
      <p:sp>
        <p:nvSpPr>
          <p:cNvPr id="6" name="TextBox 5"/>
          <p:cNvSpPr txBox="1"/>
          <p:nvPr/>
        </p:nvSpPr>
        <p:spPr>
          <a:xfrm>
            <a:off x="3810001" y="4419600"/>
            <a:ext cx="4117942" cy="954107"/>
          </a:xfrm>
          <a:prstGeom prst="rect">
            <a:avLst/>
          </a:prstGeom>
          <a:noFill/>
        </p:spPr>
        <p:txBody>
          <a:bodyPr wrap="square" rtlCol="0">
            <a:spAutoFit/>
          </a:bodyPr>
          <a:lstStyle/>
          <a:p>
            <a:r>
              <a:rPr lang="en-US" dirty="0"/>
              <a:t>Time that nanoparticle is in vicinity of clay particle</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0" name="Picture 9">
            <a:extLst>
              <a:ext uri="{FF2B5EF4-FFF2-40B4-BE49-F238E27FC236}">
                <a16:creationId xmlns:a16="http://schemas.microsoft.com/office/drawing/2014/main" id="{857CAA7F-AFAB-43D7-9A60-B5A31CC3C5E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08572" y="2064568"/>
            <a:ext cx="2508190" cy="574476"/>
          </a:xfrm>
          <a:prstGeom prst="rect">
            <a:avLst/>
          </a:prstGeom>
        </p:spPr>
      </p:pic>
      <p:pic>
        <p:nvPicPr>
          <p:cNvPr id="12" name="Picture 11">
            <a:extLst>
              <a:ext uri="{FF2B5EF4-FFF2-40B4-BE49-F238E27FC236}">
                <a16:creationId xmlns:a16="http://schemas.microsoft.com/office/drawing/2014/main" id="{6EC15C7D-D2C3-4143-96A4-E49ED2F7A96B}"/>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71048" y="3241581"/>
            <a:ext cx="3245714" cy="304762"/>
          </a:xfrm>
          <a:prstGeom prst="rect">
            <a:avLst/>
          </a:prstGeom>
        </p:spPr>
      </p:pic>
      <p:pic>
        <p:nvPicPr>
          <p:cNvPr id="14" name="Picture 13">
            <a:extLst>
              <a:ext uri="{FF2B5EF4-FFF2-40B4-BE49-F238E27FC236}">
                <a16:creationId xmlns:a16="http://schemas.microsoft.com/office/drawing/2014/main" id="{7105B2AB-A5D3-4D37-89A4-470F7EBE2500}"/>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593143" y="4197894"/>
            <a:ext cx="2823619" cy="749714"/>
          </a:xfrm>
          <a:prstGeom prst="rect">
            <a:avLst/>
          </a:prstGeom>
        </p:spPr>
      </p:pic>
      <p:pic>
        <p:nvPicPr>
          <p:cNvPr id="3" name="Picture 2"/>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168001" y="5416324"/>
            <a:ext cx="2971429" cy="760381"/>
          </a:xfrm>
          <a:prstGeom prst="rect">
            <a:avLst/>
          </a:prstGeom>
        </p:spPr>
      </p:pic>
    </p:spTree>
    <p:extLst>
      <p:ext uri="{BB962C8B-B14F-4D97-AF65-F5344CB8AC3E}">
        <p14:creationId xmlns:p14="http://schemas.microsoft.com/office/powerpoint/2010/main" val="285637954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685800" y="304800"/>
            <a:ext cx="4191000" cy="609600"/>
          </a:xfrm>
          <a:effectLst/>
        </p:spPr>
        <p:txBody>
          <a:bodyPr/>
          <a:lstStyle/>
          <a:p>
            <a:pPr>
              <a:defRPr/>
            </a:pPr>
            <a:r>
              <a:rPr lang="en-US" sz="4000" dirty="0"/>
              <a:t>Collision Rates</a:t>
            </a:r>
          </a:p>
        </p:txBody>
      </p:sp>
      <p:sp>
        <p:nvSpPr>
          <p:cNvPr id="29712" name="Text Box 10"/>
          <p:cNvSpPr txBox="1">
            <a:spLocks noChangeArrowheads="1"/>
          </p:cNvSpPr>
          <p:nvPr/>
        </p:nvSpPr>
        <p:spPr bwMode="auto">
          <a:xfrm>
            <a:off x="7195260" y="1932552"/>
            <a:ext cx="1948740" cy="1200329"/>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for each clay particle present </a:t>
            </a:r>
          </a:p>
        </p:txBody>
      </p:sp>
      <p:sp>
        <p:nvSpPr>
          <p:cNvPr id="29714" name="Text Box 20"/>
          <p:cNvSpPr txBox="1">
            <a:spLocks noChangeArrowheads="1"/>
          </p:cNvSpPr>
          <p:nvPr/>
        </p:nvSpPr>
        <p:spPr bwMode="auto">
          <a:xfrm>
            <a:off x="4029549" y="1022019"/>
            <a:ext cx="1249363" cy="519113"/>
          </a:xfrm>
          <a:prstGeom prst="rect">
            <a:avLst/>
          </a:prstGeom>
          <a:noFill/>
          <a:ln w="12700">
            <a:noFill/>
            <a:miter lim="800000"/>
            <a:headEnd type="none" w="lg" len="med"/>
            <a:tailEnd type="none" w="lg" len="med"/>
          </a:ln>
        </p:spPr>
        <p:txBody>
          <a:bodyPr wrap="none">
            <a:spAutoFit/>
          </a:bodyPr>
          <a:lstStyle/>
          <a:p>
            <a:r>
              <a:rPr lang="en-US" dirty="0"/>
              <a:t>viscous</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3230088" y="1803345"/>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51902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successful collisions per clay. </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5190229" cy="830997"/>
              </a:xfrm>
              <a:prstGeom prst="rect">
                <a:avLst/>
              </a:prstGeom>
              <a:blipFill rotWithShape="1">
                <a:blip r:embed="rId10"/>
                <a:stretch>
                  <a:fillRect l="-1880" t="-5839" b="-15328"/>
                </a:stretch>
              </a:blipFill>
            </p:spPr>
            <p:txBody>
              <a:bodyPr/>
              <a:lstStyle/>
              <a:p>
                <a:r>
                  <a:rPr lang="en-US">
                    <a:noFill/>
                  </a:rPr>
                  <a:t> </a:t>
                </a:r>
              </a:p>
            </p:txBody>
          </p:sp>
        </mc:Fallback>
      </mc:AlternateContent>
      <p:sp>
        <p:nvSpPr>
          <p:cNvPr id="51" name="Freeform 50"/>
          <p:cNvSpPr/>
          <p:nvPr/>
        </p:nvSpPr>
        <p:spPr bwMode="auto">
          <a:xfrm>
            <a:off x="4061638" y="2690382"/>
            <a:ext cx="2643962"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 name="TextBox 3"/>
          <p:cNvSpPr txBox="1"/>
          <p:nvPr/>
        </p:nvSpPr>
        <p:spPr>
          <a:xfrm>
            <a:off x="5998022" y="3895979"/>
            <a:ext cx="3163512" cy="2862322"/>
          </a:xfrm>
          <a:prstGeom prst="rect">
            <a:avLst/>
          </a:prstGeom>
          <a:noFill/>
        </p:spPr>
        <p:txBody>
          <a:bodyPr wrap="square" rtlCol="0">
            <a:spAutoFit/>
          </a:bodyPr>
          <a:lstStyle/>
          <a:p>
            <a:r>
              <a:rPr lang="en-US" sz="2000" dirty="0"/>
              <a:t>This analysis is missing a correction factor that accounts for how many nanoparticles within the collision ring that are actually able to make contact and the actual flux of fluid through that ring in a shear environment</a:t>
            </a:r>
          </a:p>
        </p:txBody>
      </p: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D3E37E0-5A9B-44DF-A8B3-DEC83093E8CF}"/>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75776" y="1883243"/>
            <a:ext cx="3169524" cy="249905"/>
          </a:xfrm>
          <a:prstGeom prst="rect">
            <a:avLst/>
          </a:prstGeom>
        </p:spPr>
      </p:pic>
      <p:pic>
        <p:nvPicPr>
          <p:cNvPr id="8" name="Picture 7">
            <a:extLst>
              <a:ext uri="{FF2B5EF4-FFF2-40B4-BE49-F238E27FC236}">
                <a16:creationId xmlns:a16="http://schemas.microsoft.com/office/drawing/2014/main" id="{6C447981-3E16-4A25-9488-D9EA971F775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124341" y="1853325"/>
            <a:ext cx="3104660" cy="802326"/>
          </a:xfrm>
          <a:prstGeom prst="rect">
            <a:avLst/>
          </a:prstGeom>
        </p:spPr>
      </p:pic>
      <p:pic>
        <p:nvPicPr>
          <p:cNvPr id="10" name="Picture 9">
            <a:extLst>
              <a:ext uri="{FF2B5EF4-FFF2-40B4-BE49-F238E27FC236}">
                <a16:creationId xmlns:a16="http://schemas.microsoft.com/office/drawing/2014/main" id="{0B4FE32B-9F3E-4008-88C5-6AE5010D2F17}"/>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948112" y="3231577"/>
            <a:ext cx="1389714" cy="238269"/>
          </a:xfrm>
          <a:prstGeom prst="rect">
            <a:avLst/>
          </a:prstGeom>
        </p:spPr>
      </p:pic>
      <p:pic>
        <p:nvPicPr>
          <p:cNvPr id="12" name="Picture 11">
            <a:extLst>
              <a:ext uri="{FF2B5EF4-FFF2-40B4-BE49-F238E27FC236}">
                <a16:creationId xmlns:a16="http://schemas.microsoft.com/office/drawing/2014/main" id="{4F670D70-1F30-4F8C-9ACF-20A3E5EEF7AB}"/>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32574" y="2884646"/>
            <a:ext cx="1837714" cy="297143"/>
          </a:xfrm>
          <a:prstGeom prst="rect">
            <a:avLst/>
          </a:prstGeom>
        </p:spPr>
      </p:pic>
      <p:pic>
        <p:nvPicPr>
          <p:cNvPr id="14" name="Picture 13">
            <a:extLst>
              <a:ext uri="{FF2B5EF4-FFF2-40B4-BE49-F238E27FC236}">
                <a16:creationId xmlns:a16="http://schemas.microsoft.com/office/drawing/2014/main" id="{570D9E55-23AE-4311-AC76-F0B29129F5DE}"/>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2618922" y="4020021"/>
            <a:ext cx="3361550" cy="691348"/>
          </a:xfrm>
          <a:prstGeom prst="rect">
            <a:avLst/>
          </a:prstGeom>
        </p:spPr>
      </p:pic>
      <p:pic>
        <p:nvPicPr>
          <p:cNvPr id="16" name="Picture 15">
            <a:extLst>
              <a:ext uri="{FF2B5EF4-FFF2-40B4-BE49-F238E27FC236}">
                <a16:creationId xmlns:a16="http://schemas.microsoft.com/office/drawing/2014/main" id="{CB6F642A-B6EB-473B-AAB7-335963328FDA}"/>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09330" y="5857875"/>
            <a:ext cx="1258213" cy="562477"/>
          </a:xfrm>
          <a:prstGeom prst="rect">
            <a:avLst/>
          </a:prstGeom>
        </p:spPr>
      </p:pic>
      <p:pic>
        <p:nvPicPr>
          <p:cNvPr id="18" name="Picture 17">
            <a:extLst>
              <a:ext uri="{FF2B5EF4-FFF2-40B4-BE49-F238E27FC236}">
                <a16:creationId xmlns:a16="http://schemas.microsoft.com/office/drawing/2014/main" id="{636A5F22-93AD-4B10-8E45-03AFEB803E5B}"/>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270288" y="5844715"/>
            <a:ext cx="3728445" cy="633676"/>
          </a:xfrm>
          <a:prstGeom prst="rect">
            <a:avLst/>
          </a:prstGeom>
        </p:spPr>
      </p:pic>
    </p:spTree>
    <p:extLst>
      <p:ext uri="{BB962C8B-B14F-4D97-AF65-F5344CB8AC3E}">
        <p14:creationId xmlns:p14="http://schemas.microsoft.com/office/powerpoint/2010/main" val="3058118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Collision Rate and Particle Removal</a:t>
            </a:r>
          </a:p>
        </p:txBody>
      </p:sp>
      <p:sp>
        <p:nvSpPr>
          <p:cNvPr id="18" name="TextBox 17"/>
          <p:cNvSpPr txBox="1"/>
          <p:nvPr/>
        </p:nvSpPr>
        <p:spPr>
          <a:xfrm>
            <a:off x="0" y="4183845"/>
            <a:ext cx="8852686" cy="461665"/>
          </a:xfrm>
          <a:prstGeom prst="rect">
            <a:avLst/>
          </a:prstGeom>
          <a:solidFill>
            <a:schemeClr val="bg1"/>
          </a:solidFill>
        </p:spPr>
        <p:txBody>
          <a:bodyPr wrap="square" rtlCol="0">
            <a:spAutoFit/>
          </a:bodyPr>
          <a:lstStyle/>
          <a:p>
            <a:pPr algn="ctr"/>
            <a:r>
              <a:rPr lang="en-US" sz="2400" dirty="0"/>
              <a:t>Removal of nanoparticles through collisions with clay particles </a:t>
            </a:r>
          </a:p>
        </p:txBody>
      </p:sp>
      <p:sp>
        <p:nvSpPr>
          <p:cNvPr id="19" name="TextBox 18"/>
          <p:cNvSpPr txBox="1"/>
          <p:nvPr/>
        </p:nvSpPr>
        <p:spPr>
          <a:xfrm>
            <a:off x="129473" y="2896052"/>
            <a:ext cx="8569254" cy="830997"/>
          </a:xfrm>
          <a:prstGeom prst="rect">
            <a:avLst/>
          </a:prstGeom>
          <a:solidFill>
            <a:schemeClr val="bg1"/>
          </a:solidFill>
        </p:spPr>
        <p:txBody>
          <a:bodyPr wrap="square" rtlCol="0">
            <a:spAutoFit/>
          </a:bodyPr>
          <a:lstStyle/>
          <a:p>
            <a:r>
              <a:rPr lang="en-US" sz="2400" dirty="0"/>
              <a:t>Track nanoparticle concentration as rapid mix progresses with nanoparticle </a:t>
            </a:r>
            <a:r>
              <a:rPr lang="en-US" sz="2400" b="1" dirty="0"/>
              <a:t>number</a:t>
            </a:r>
            <a:r>
              <a:rPr lang="en-US" sz="2400" dirty="0"/>
              <a:t> concentration, </a:t>
            </a:r>
            <a:r>
              <a:rPr lang="en-US" sz="2400" i="1" dirty="0" err="1"/>
              <a:t>n</a:t>
            </a:r>
            <a:r>
              <a:rPr lang="en-US" sz="2400" i="1" baseline="-25000" dirty="0" err="1"/>
              <a:t>NC</a:t>
            </a:r>
            <a:r>
              <a:rPr lang="en-US" sz="2400" dirty="0"/>
              <a:t>, as our master variable</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812728" cy="523220"/>
          </a:xfrm>
          <a:prstGeom prst="rect">
            <a:avLst/>
          </a:prstGeom>
          <a:solidFill>
            <a:schemeClr val="bg1"/>
          </a:solidFill>
        </p:spPr>
        <p:txBody>
          <a:bodyPr wrap="none" rtlCol="0">
            <a:spAutoFit/>
          </a:bodyPr>
          <a:lstStyle/>
          <a:p>
            <a:r>
              <a:rPr lang="en-US" dirty="0"/>
              <a:t>Tracking residual nanoparticles!</a:t>
            </a:r>
          </a:p>
        </p:txBody>
      </p:sp>
      <p:sp>
        <p:nvSpPr>
          <p:cNvPr id="12" name="Oval 1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4" name="Picture 3">
            <a:extLst>
              <a:ext uri="{FF2B5EF4-FFF2-40B4-BE49-F238E27FC236}">
                <a16:creationId xmlns:a16="http://schemas.microsoft.com/office/drawing/2014/main" id="{01A1109C-883C-4D51-B506-84FCC31A90C1}"/>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844654" y="1600199"/>
            <a:ext cx="2805032" cy="476735"/>
          </a:xfrm>
          <a:prstGeom prst="rect">
            <a:avLst/>
          </a:prstGeom>
        </p:spPr>
      </p:pic>
      <p:pic>
        <p:nvPicPr>
          <p:cNvPr id="7" name="Picture 6">
            <a:extLst>
              <a:ext uri="{FF2B5EF4-FFF2-40B4-BE49-F238E27FC236}">
                <a16:creationId xmlns:a16="http://schemas.microsoft.com/office/drawing/2014/main" id="{5ABA5751-BA51-4B97-BFE5-93E77259AF3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0" y="2210254"/>
            <a:ext cx="1212170" cy="484868"/>
          </a:xfrm>
          <a:prstGeom prst="rect">
            <a:avLst/>
          </a:prstGeom>
        </p:spPr>
      </p:pic>
      <p:pic>
        <p:nvPicPr>
          <p:cNvPr id="26" name="Picture 25">
            <a:extLst>
              <a:ext uri="{FF2B5EF4-FFF2-40B4-BE49-F238E27FC236}">
                <a16:creationId xmlns:a16="http://schemas.microsoft.com/office/drawing/2014/main" id="{29F67DB9-283B-4323-95E6-E4D1215AF5E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844654" y="2426132"/>
            <a:ext cx="3989333" cy="256000"/>
          </a:xfrm>
          <a:prstGeom prst="rect">
            <a:avLst/>
          </a:prstGeom>
        </p:spPr>
      </p:pic>
      <p:pic>
        <p:nvPicPr>
          <p:cNvPr id="20" name="Picture 19">
            <a:extLst>
              <a:ext uri="{FF2B5EF4-FFF2-40B4-BE49-F238E27FC236}">
                <a16:creationId xmlns:a16="http://schemas.microsoft.com/office/drawing/2014/main" id="{3508EAED-B65E-44C0-9757-477FBB80860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6428" y="5158813"/>
            <a:ext cx="2443671" cy="838199"/>
          </a:xfrm>
          <a:prstGeom prst="rect">
            <a:avLst/>
          </a:prstGeom>
        </p:spPr>
      </p:pic>
      <p:pic>
        <p:nvPicPr>
          <p:cNvPr id="29" name="Picture 28">
            <a:extLst>
              <a:ext uri="{FF2B5EF4-FFF2-40B4-BE49-F238E27FC236}">
                <a16:creationId xmlns:a16="http://schemas.microsoft.com/office/drawing/2014/main" id="{CE62FAEC-6A11-4291-AEAF-F013A0E18531}"/>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3551221" y="5280767"/>
            <a:ext cx="4534856" cy="594286"/>
          </a:xfrm>
          <a:prstGeom prst="rect">
            <a:avLst/>
          </a:prstGeom>
        </p:spPr>
      </p:pic>
    </p:spTree>
    <p:extLst>
      <p:ext uri="{BB962C8B-B14F-4D97-AF65-F5344CB8AC3E}">
        <p14:creationId xmlns:p14="http://schemas.microsoft.com/office/powerpoint/2010/main" val="360003064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Clay size is assumed constant because the addition of nanoparticles has a small effect on size.</a:t>
            </a:r>
          </a:p>
        </p:txBody>
      </p:sp>
      <p:sp>
        <p:nvSpPr>
          <p:cNvPr id="7" name="TextBox 6"/>
          <p:cNvSpPr txBox="1"/>
          <p:nvPr/>
        </p:nvSpPr>
        <p:spPr>
          <a:xfrm>
            <a:off x="5106435" y="5186094"/>
            <a:ext cx="3946911" cy="646331"/>
          </a:xfrm>
          <a:prstGeom prst="rect">
            <a:avLst/>
          </a:prstGeom>
          <a:noFill/>
        </p:spPr>
        <p:txBody>
          <a:bodyPr wrap="square" rtlCol="0">
            <a:spAutoFit/>
          </a:bodyPr>
          <a:lstStyle/>
          <a:p>
            <a:r>
              <a:rPr lang="en-US" dirty="0"/>
              <a:t>Mass concentration is proportional to number concentration</a:t>
            </a:r>
          </a:p>
        </p:txBody>
      </p:sp>
      <p:sp>
        <p:nvSpPr>
          <p:cNvPr id="11" name="Oval 1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AD3EC428-3A2F-4343-B229-27ED7F2FC973}"/>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710764"/>
            <a:ext cx="4617143" cy="594286"/>
          </a:xfrm>
          <a:prstGeom prst="rect">
            <a:avLst/>
          </a:prstGeom>
        </p:spPr>
      </p:pic>
      <p:pic>
        <p:nvPicPr>
          <p:cNvPr id="10" name="Picture 9">
            <a:extLst>
              <a:ext uri="{FF2B5EF4-FFF2-40B4-BE49-F238E27FC236}">
                <a16:creationId xmlns:a16="http://schemas.microsoft.com/office/drawing/2014/main" id="{05AFBB96-FE39-42F6-8289-5F28E88A047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7200" y="2458593"/>
            <a:ext cx="5338420" cy="822829"/>
          </a:xfrm>
          <a:prstGeom prst="rect">
            <a:avLst/>
          </a:prstGeom>
        </p:spPr>
      </p:pic>
      <p:pic>
        <p:nvPicPr>
          <p:cNvPr id="16" name="Picture 15">
            <a:extLst>
              <a:ext uri="{FF2B5EF4-FFF2-40B4-BE49-F238E27FC236}">
                <a16:creationId xmlns:a16="http://schemas.microsoft.com/office/drawing/2014/main" id="{B7381BE0-A0D0-4B7C-9AA4-035A72FFEF70}"/>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89462" y="4147320"/>
            <a:ext cx="5450175" cy="300502"/>
          </a:xfrm>
          <a:prstGeom prst="rect">
            <a:avLst/>
          </a:prstGeom>
        </p:spPr>
      </p:pic>
      <p:pic>
        <p:nvPicPr>
          <p:cNvPr id="18" name="Picture 17">
            <a:extLst>
              <a:ext uri="{FF2B5EF4-FFF2-40B4-BE49-F238E27FC236}">
                <a16:creationId xmlns:a16="http://schemas.microsoft.com/office/drawing/2014/main" id="{8D3EC355-BFE0-400A-940E-8CD6977F3EE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048302" y="5184532"/>
            <a:ext cx="3434938" cy="922758"/>
          </a:xfrm>
          <a:prstGeom prst="rect">
            <a:avLst/>
          </a:prstGeom>
        </p:spPr>
      </p:pic>
      <p:pic>
        <p:nvPicPr>
          <p:cNvPr id="4" name="Picture 3">
            <a:extLst>
              <a:ext uri="{FF2B5EF4-FFF2-40B4-BE49-F238E27FC236}">
                <a16:creationId xmlns:a16="http://schemas.microsoft.com/office/drawing/2014/main" id="{BD165D3C-0F3C-4244-8C39-9192C90BD7D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42089" y="2448066"/>
            <a:ext cx="3004952" cy="710095"/>
          </a:xfrm>
          <a:prstGeom prst="rect">
            <a:avLst/>
          </a:prstGeom>
        </p:spPr>
      </p:pic>
      <p:pic>
        <p:nvPicPr>
          <p:cNvPr id="8" name="Picture 7">
            <a:extLst>
              <a:ext uri="{FF2B5EF4-FFF2-40B4-BE49-F238E27FC236}">
                <a16:creationId xmlns:a16="http://schemas.microsoft.com/office/drawing/2014/main" id="{9057427A-AEF6-4C6F-B67A-33D69C464E43}"/>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42089" y="3612774"/>
            <a:ext cx="3090286" cy="835048"/>
          </a:xfrm>
          <a:prstGeom prst="rect">
            <a:avLst/>
          </a:prstGeom>
        </p:spPr>
      </p:pic>
    </p:spTree>
    <p:extLst>
      <p:ext uri="{BB962C8B-B14F-4D97-AF65-F5344CB8AC3E}">
        <p14:creationId xmlns:p14="http://schemas.microsoft.com/office/powerpoint/2010/main" val="420084027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Coagulation: The adhesive nanoparticle </a:t>
            </a:r>
            <a:r>
              <a:rPr lang="en-US" b="1" dirty="0"/>
              <a:t>hypothesis</a:t>
            </a:r>
          </a:p>
        </p:txBody>
      </p:sp>
      <p:sp>
        <p:nvSpPr>
          <p:cNvPr id="3" name="Content Placeholder 2"/>
          <p:cNvSpPr>
            <a:spLocks noGrp="1"/>
          </p:cNvSpPr>
          <p:nvPr>
            <p:ph idx="1"/>
          </p:nvPr>
        </p:nvSpPr>
        <p:spPr/>
        <p:txBody>
          <a:bodyPr/>
          <a:lstStyle/>
          <a:p>
            <a:r>
              <a:rPr lang="en-US" dirty="0"/>
              <a:t>Aluminum coagulants (alum and </a:t>
            </a:r>
            <a:r>
              <a:rPr lang="en-US" dirty="0" err="1"/>
              <a:t>polyaluminum</a:t>
            </a:r>
            <a:r>
              <a:rPr lang="en-US" dirty="0"/>
              <a:t> chloride) produce adhesive nanoparticles of precipitated aluminum hydroxide that attach to particles including to other nanoparticles </a:t>
            </a:r>
          </a:p>
          <a:p>
            <a:r>
              <a:rPr lang="en-US" dirty="0"/>
              <a:t>The attractive attachment force must be stronger than the polar bond between water molecules so the nanoparticles can push water out of the way</a:t>
            </a:r>
          </a:p>
        </p:txBody>
      </p:sp>
      <p:grpSp>
        <p:nvGrpSpPr>
          <p:cNvPr id="5" name="Group 4"/>
          <p:cNvGrpSpPr/>
          <p:nvPr/>
        </p:nvGrpSpPr>
        <p:grpSpPr>
          <a:xfrm>
            <a:off x="8210422" y="-19021"/>
            <a:ext cx="740159" cy="957750"/>
            <a:chOff x="8210422" y="-19021"/>
            <a:chExt cx="740159" cy="957750"/>
          </a:xfrm>
        </p:grpSpPr>
        <p:grpSp>
          <p:nvGrpSpPr>
            <p:cNvPr id="889" name="Group 503"/>
            <p:cNvGrpSpPr/>
            <p:nvPr/>
          </p:nvGrpSpPr>
          <p:grpSpPr>
            <a:xfrm rot="2787808">
              <a:off x="8891263"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2787808">
              <a:off x="8242826"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2787808">
              <a:off x="8539909"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
            <p:cNvGrpSpPr/>
            <p:nvPr/>
          </p:nvGrpSpPr>
          <p:grpSpPr>
            <a:xfrm rot="2787808">
              <a:off x="8208346"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2787808">
              <a:off x="852422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2787808">
              <a:off x="8385112"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2787808">
              <a:off x="8610655"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2787808">
              <a:off x="8723427"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2787808">
              <a:off x="8749769" y="544044"/>
              <a:ext cx="61394"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2787808">
              <a:off x="8397094"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2787808">
              <a:off x="8678758"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2787808">
              <a:off x="8313308"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2787808">
              <a:off x="8820780"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2787808">
              <a:off x="8511187"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2787808">
              <a:off x="8623430"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2787808">
              <a:off x="8694705"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2787808">
              <a:off x="8848180"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2787808">
              <a:off x="8411983"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6" name="Group 5"/>
          <p:cNvGrpSpPr/>
          <p:nvPr/>
        </p:nvGrpSpPr>
        <p:grpSpPr>
          <a:xfrm>
            <a:off x="203296" y="-39891"/>
            <a:ext cx="740159" cy="957750"/>
            <a:chOff x="203296" y="-39891"/>
            <a:chExt cx="740159" cy="957750"/>
          </a:xfrm>
        </p:grpSpPr>
        <p:grpSp>
          <p:nvGrpSpPr>
            <p:cNvPr id="1773"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2608" name="Oval 260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849657" y="65919"/>
              <a:ext cx="61394" cy="57242"/>
              <a:chOff x="2263322" y="2383933"/>
              <a:chExt cx="1623415" cy="1341120"/>
            </a:xfrm>
            <a:solidFill>
              <a:schemeClr val="accent5">
                <a:lumMod val="50000"/>
              </a:schemeClr>
            </a:solidFill>
          </p:grpSpPr>
          <p:sp>
            <p:nvSpPr>
              <p:cNvPr id="2560" name="Oval 25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552574" y="489381"/>
              <a:ext cx="61394" cy="57242"/>
              <a:chOff x="2263322" y="2383933"/>
              <a:chExt cx="1623415" cy="1341120"/>
            </a:xfrm>
            <a:solidFill>
              <a:schemeClr val="accent5">
                <a:lumMod val="50000"/>
              </a:schemeClr>
            </a:solidFill>
          </p:grpSpPr>
          <p:sp>
            <p:nvSpPr>
              <p:cNvPr id="2512" name="Oval 251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7" name="Group 8"/>
            <p:cNvGrpSpPr/>
            <p:nvPr/>
          </p:nvGrpSpPr>
          <p:grpSpPr>
            <a:xfrm rot="18812192" flipH="1">
              <a:off x="884137" y="140432"/>
              <a:ext cx="61394" cy="57242"/>
              <a:chOff x="2263322" y="2383933"/>
              <a:chExt cx="1623415" cy="1341120"/>
            </a:xfrm>
            <a:solidFill>
              <a:schemeClr val="accent5">
                <a:lumMod val="50000"/>
              </a:schemeClr>
            </a:solidFill>
          </p:grpSpPr>
          <p:sp>
            <p:nvSpPr>
              <p:cNvPr id="2464"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8"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2416" name="Oval 241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2368" name="Oval 23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2320" name="Oval 231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2272" name="Oval 22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2224" name="Oval 222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2176" name="Oval 21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2128" name="Oval 212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080" name="Oval 20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032" name="Oval 203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984" name="Oval 19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936" name="Oval 193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888" name="Oval 18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1840" name="Oval 183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
        <p:nvSpPr>
          <p:cNvPr id="2656" name="TextBox 2655">
            <a:hlinkClick r:id="rId2"/>
          </p:cNvPr>
          <p:cNvSpPr txBox="1"/>
          <p:nvPr/>
        </p:nvSpPr>
        <p:spPr>
          <a:xfrm>
            <a:off x="1126006" y="6354045"/>
            <a:ext cx="7743567" cy="523220"/>
          </a:xfrm>
          <a:prstGeom prst="rect">
            <a:avLst/>
          </a:prstGeom>
          <a:noFill/>
        </p:spPr>
        <p:txBody>
          <a:bodyPr wrap="square" rtlCol="0">
            <a:spAutoFit/>
          </a:bodyPr>
          <a:lstStyle/>
          <a:p>
            <a:r>
              <a:rPr lang="en-US" sz="1400" dirty="0">
                <a:hlinkClick r:id="rId3"/>
              </a:rPr>
              <a:t>Predictive performance model for hydraulic flocculator design with </a:t>
            </a:r>
            <a:r>
              <a:rPr lang="en-US" sz="1400" dirty="0" err="1">
                <a:hlinkClick r:id="rId3"/>
              </a:rPr>
              <a:t>polyaluminum</a:t>
            </a:r>
            <a:r>
              <a:rPr lang="en-US" sz="1400" dirty="0">
                <a:hlinkClick r:id="rId3"/>
              </a:rPr>
              <a:t> chloride and aluminum sulfate coagulants</a:t>
            </a:r>
            <a:r>
              <a:rPr lang="en-US" sz="1400" dirty="0"/>
              <a:t> Karen A. </a:t>
            </a:r>
            <a:r>
              <a:rPr lang="en-US" sz="1400" dirty="0" err="1"/>
              <a:t>Swetland</a:t>
            </a:r>
            <a:r>
              <a:rPr lang="en-US" sz="1400" dirty="0"/>
              <a:t>, Monroe L. Weber-Shirk*, Leonard W. Lion</a:t>
            </a:r>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time for 50% of nanoparticles to attach to clay</a:t>
            </a:r>
          </a:p>
        </p:txBody>
      </p:sp>
      <p:sp>
        <p:nvSpPr>
          <p:cNvPr id="4" name="TextBox 3"/>
          <p:cNvSpPr txBox="1"/>
          <p:nvPr/>
        </p:nvSpPr>
        <p:spPr>
          <a:xfrm>
            <a:off x="527304" y="4739640"/>
            <a:ext cx="8314944" cy="1815882"/>
          </a:xfrm>
          <a:prstGeom prst="rect">
            <a:avLst/>
          </a:prstGeom>
          <a:noFill/>
        </p:spPr>
        <p:txBody>
          <a:bodyPr wrap="square" rtlCol="0">
            <a:spAutoFit/>
          </a:bodyPr>
          <a:lstStyle/>
          <a:p>
            <a:r>
              <a:rPr lang="en-US" dirty="0"/>
              <a:t>These times assume that flocculation isn’t happening! Given that particles are aggregating at the same time the space between particles is growing and thus application of the nanoparticles takes longer than predicted here.</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034350001"/>
              </p:ext>
            </p:extLst>
          </p:nvPr>
        </p:nvGraphicFramePr>
        <p:xfrm>
          <a:off x="2187574" y="1600199"/>
          <a:ext cx="4454525" cy="3118168"/>
        </p:xfrm>
        <a:graphic>
          <a:graphicData uri="http://schemas.openxmlformats.org/presentationml/2006/ole">
            <mc:AlternateContent xmlns:mc="http://schemas.openxmlformats.org/markup-compatibility/2006">
              <mc:Choice xmlns:v="urn:schemas-microsoft-com:vml" Requires="v">
                <p:oleObj spid="_x0000_s1005642" name="Mathcad" r:id="rId4" imgW="4057560" imgH="2838600" progId="Mathcad">
                  <p:embed/>
                </p:oleObj>
              </mc:Choice>
              <mc:Fallback>
                <p:oleObj name="Mathcad" r:id="rId4" imgW="4057560" imgH="2838600" progId="Mathcad">
                  <p:embed/>
                  <p:pic>
                    <p:nvPicPr>
                      <p:cNvPr id="0" name=""/>
                      <p:cNvPicPr/>
                      <p:nvPr/>
                    </p:nvPicPr>
                    <p:blipFill>
                      <a:blip r:embed="rId5"/>
                      <a:stretch>
                        <a:fillRect/>
                      </a:stretch>
                    </p:blipFill>
                    <p:spPr>
                      <a:xfrm>
                        <a:off x="2187574" y="1600199"/>
                        <a:ext cx="4454525" cy="3118168"/>
                      </a:xfrm>
                      <a:prstGeom prst="rect">
                        <a:avLst/>
                      </a:prstGeom>
                    </p:spPr>
                  </p:pic>
                </p:oleObj>
              </mc:Fallback>
            </mc:AlternateContent>
          </a:graphicData>
        </a:graphic>
      </p:graphicFrame>
    </p:spTree>
    <p:extLst>
      <p:ext uri="{BB962C8B-B14F-4D97-AF65-F5344CB8AC3E}">
        <p14:creationId xmlns:p14="http://schemas.microsoft.com/office/powerpoint/2010/main" val="224957347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6" name="TextBox 5"/>
          <p:cNvSpPr txBox="1"/>
          <p:nvPr/>
        </p:nvSpPr>
        <p:spPr>
          <a:xfrm>
            <a:off x="7306152"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7" name="TextBox 6"/>
          <p:cNvSpPr txBox="1"/>
          <p:nvPr/>
        </p:nvSpPr>
        <p:spPr>
          <a:xfrm>
            <a:off x="5479614"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8" name="TextBox 7"/>
          <p:cNvSpPr txBox="1"/>
          <p:nvPr/>
        </p:nvSpPr>
        <p:spPr>
          <a:xfrm>
            <a:off x="1826538"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9" name="TextBox 8"/>
          <p:cNvSpPr txBox="1"/>
          <p:nvPr/>
        </p:nvSpPr>
        <p:spPr>
          <a:xfrm>
            <a:off x="0"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 name="Group 66"/>
          <p:cNvGrpSpPr/>
          <p:nvPr/>
        </p:nvGrpSpPr>
        <p:grpSpPr>
          <a:xfrm>
            <a:off x="1888552" y="3131949"/>
            <a:ext cx="1715775" cy="2514600"/>
            <a:chOff x="12954000" y="10820400"/>
            <a:chExt cx="1371600" cy="1828800"/>
          </a:xfrm>
        </p:grpSpPr>
        <p:sp>
          <p:nvSpPr>
            <p:cNvPr id="47" name="Can 46"/>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 name="Can 47"/>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23" name="Flowchart: Connector 22"/>
          <p:cNvSpPr/>
          <p:nvPr/>
        </p:nvSpPr>
        <p:spPr bwMode="auto">
          <a:xfrm>
            <a:off x="326117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 name="Group 300"/>
          <p:cNvGrpSpPr/>
          <p:nvPr/>
        </p:nvGrpSpPr>
        <p:grpSpPr>
          <a:xfrm>
            <a:off x="2975210" y="4640709"/>
            <a:ext cx="114385" cy="167640"/>
            <a:chOff x="2975210" y="4640709"/>
            <a:chExt cx="114385" cy="167640"/>
          </a:xfrm>
        </p:grpSpPr>
        <p:sp>
          <p:nvSpPr>
            <p:cNvPr id="21" name="Flowchart: Connector 20"/>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 name="Flowchart: Connector 21"/>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 name="Flowchart: Connector 28"/>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 name="Flowchart: Connector 31"/>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 name="Group 298"/>
          <p:cNvGrpSpPr/>
          <p:nvPr/>
        </p:nvGrpSpPr>
        <p:grpSpPr>
          <a:xfrm>
            <a:off x="2212643" y="5164584"/>
            <a:ext cx="114385" cy="230505"/>
            <a:chOff x="2212643" y="5164584"/>
            <a:chExt cx="114385" cy="230505"/>
          </a:xfrm>
        </p:grpSpPr>
        <p:sp>
          <p:nvSpPr>
            <p:cNvPr id="26" name="Flowchart: Connector 25"/>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 name="Flowchart: Connector 32"/>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 name="Flowchart: Connector 33"/>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 name="Flowchart: Connector 34"/>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 name="Flowchart: Connector 35"/>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0" name="Group 295"/>
          <p:cNvGrpSpPr/>
          <p:nvPr/>
        </p:nvGrpSpPr>
        <p:grpSpPr>
          <a:xfrm>
            <a:off x="3165851" y="4431159"/>
            <a:ext cx="152514" cy="167640"/>
            <a:chOff x="3165851" y="4431159"/>
            <a:chExt cx="152514" cy="167640"/>
          </a:xfrm>
        </p:grpSpPr>
        <p:sp>
          <p:nvSpPr>
            <p:cNvPr id="30" name="Flowchart: Connector 29"/>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 name="Flowchart: Connector 30"/>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 name="Flowchart: Connector 36"/>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 name="Flowchart: Connector 38"/>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1" name="Group 297"/>
          <p:cNvGrpSpPr/>
          <p:nvPr/>
        </p:nvGrpSpPr>
        <p:grpSpPr>
          <a:xfrm>
            <a:off x="2212643" y="4598799"/>
            <a:ext cx="209706" cy="167640"/>
            <a:chOff x="2212643" y="4598799"/>
            <a:chExt cx="209706" cy="167640"/>
          </a:xfrm>
        </p:grpSpPr>
        <p:sp>
          <p:nvSpPr>
            <p:cNvPr id="18" name="Flowchart: Connector 17"/>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 name="Flowchart: Connector 18"/>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 name="Flowchart: Connector 24"/>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 name="Flowchart: Connector 40"/>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 name="Flowchart: Connector 41"/>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4" name="Flowchart: Connector 43"/>
          <p:cNvSpPr/>
          <p:nvPr/>
        </p:nvSpPr>
        <p:spPr bwMode="auto">
          <a:xfrm>
            <a:off x="25557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2" name="Group 296"/>
          <p:cNvGrpSpPr/>
          <p:nvPr/>
        </p:nvGrpSpPr>
        <p:grpSpPr>
          <a:xfrm>
            <a:off x="2555798" y="4179699"/>
            <a:ext cx="152514" cy="167640"/>
            <a:chOff x="2555798" y="4179699"/>
            <a:chExt cx="152514" cy="167640"/>
          </a:xfrm>
        </p:grpSpPr>
        <p:sp>
          <p:nvSpPr>
            <p:cNvPr id="17" name="Flowchart: Connector 16"/>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 name="Flowchart: Connector 19"/>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 name="Flowchart: Connector 26"/>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 name="Flowchart: Connector 27"/>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 name="Flowchart: Connector 44"/>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 name="Group 299"/>
          <p:cNvGrpSpPr/>
          <p:nvPr/>
        </p:nvGrpSpPr>
        <p:grpSpPr>
          <a:xfrm>
            <a:off x="2841760" y="5227449"/>
            <a:ext cx="152514" cy="209550"/>
            <a:chOff x="2841760" y="5227449"/>
            <a:chExt cx="152514" cy="209550"/>
          </a:xfrm>
        </p:grpSpPr>
        <p:sp>
          <p:nvSpPr>
            <p:cNvPr id="24" name="Flowchart: Connector 23"/>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 name="Flowchart: Connector 37"/>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 name="Flowchart: Connector 39"/>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 name="Flowchart: Connector 42"/>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 name="Flowchart: Connector 45"/>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4" name="Group 48"/>
          <p:cNvGrpSpPr/>
          <p:nvPr/>
        </p:nvGrpSpPr>
        <p:grpSpPr>
          <a:xfrm>
            <a:off x="56202" y="2625645"/>
            <a:ext cx="1715775" cy="3020904"/>
            <a:chOff x="2514600" y="10375979"/>
            <a:chExt cx="1371600" cy="2197021"/>
          </a:xfrm>
        </p:grpSpPr>
        <p:sp>
          <p:nvSpPr>
            <p:cNvPr id="50" name="Can 49"/>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 name="Can 50"/>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 name="Flowchart: Connector 51"/>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 name="Flowchart: Connector 52"/>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 name="Flowchart: Connector 53"/>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 name="Flowchart: Connector 54"/>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 name="Flowchart: Connector 55"/>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 name="Flowchart: Connector 56"/>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 name="Flowchart: Connector 57"/>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 name="Flowchart: Connector 58"/>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0" name="Flowchart: Connector 59"/>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1" name="Flowchart: Connector 60"/>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2" name="Flowchart: Connector 61"/>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3" name="Flowchart: Connector 62"/>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4" name="Flowchart: Connector 63"/>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5" name="Flowchart: Connector 64"/>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6" name="Flowchart: Connector 65"/>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7" name="Flowchart: Connector 66"/>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8" name="Flowchart: Connector 67"/>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69" name="Flowchart: Connector 68"/>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0" name="Flowchart: Connector 69"/>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1" name="Flowchart: Connector 70"/>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2" name="Flowchart: Connector 71"/>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3" name="Flowchart: Connector 72"/>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4" name="Flowchart: Connector 73"/>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5" name="Flowchart: Connector 74"/>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6" name="Flowchart: Connector 75"/>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7" name="Flowchart: Connector 76"/>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8" name="Flowchart: Connector 77"/>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79" name="Flowchart: Connector 78"/>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0" name="Flowchart: Connector 79"/>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1" name="Flowchart: Connector 80"/>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2" name="Teardrop 81"/>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3" name="Teardrop 82"/>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84" name="Teardrop 83"/>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5" name="Group 69"/>
          <p:cNvGrpSpPr/>
          <p:nvPr/>
        </p:nvGrpSpPr>
        <p:grpSpPr>
          <a:xfrm>
            <a:off x="5553252" y="3131949"/>
            <a:ext cx="1715775" cy="2514600"/>
            <a:chOff x="12954000" y="10820400"/>
            <a:chExt cx="1371600" cy="1828800"/>
          </a:xfrm>
        </p:grpSpPr>
        <p:sp>
          <p:nvSpPr>
            <p:cNvPr id="123" name="Can 122"/>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4" name="Can 123"/>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87" name="Flowchart: Connector 86"/>
          <p:cNvSpPr/>
          <p:nvPr/>
        </p:nvSpPr>
        <p:spPr bwMode="auto">
          <a:xfrm>
            <a:off x="6925872"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6" name="Group 170"/>
          <p:cNvGrpSpPr/>
          <p:nvPr/>
        </p:nvGrpSpPr>
        <p:grpSpPr>
          <a:xfrm>
            <a:off x="6777626" y="4975272"/>
            <a:ext cx="114385" cy="167640"/>
            <a:chOff x="11308080" y="12146280"/>
            <a:chExt cx="91440" cy="121920"/>
          </a:xfrm>
        </p:grpSpPr>
        <p:sp>
          <p:nvSpPr>
            <p:cNvPr id="119" name="Flowchart: Connector 139"/>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0" name="Flowchart: Connector 140"/>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1" name="Flowchart: Connector 120"/>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2" name="Flowchart: Connector 121"/>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 name="Group 168"/>
          <p:cNvGrpSpPr/>
          <p:nvPr/>
        </p:nvGrpSpPr>
        <p:grpSpPr>
          <a:xfrm>
            <a:off x="5666680" y="4564358"/>
            <a:ext cx="114385" cy="230505"/>
            <a:chOff x="10698480" y="12527280"/>
            <a:chExt cx="91440" cy="167640"/>
          </a:xfrm>
        </p:grpSpPr>
        <p:sp>
          <p:nvSpPr>
            <p:cNvPr id="114" name="Flowchart: Connector 113"/>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5" name="Flowchart: Connector 114"/>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6" name="Flowchart: Connector 115"/>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7" name="Flowchart: Connector 116"/>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8" name="Flowchart: Connector 117"/>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5" name="Group 165"/>
          <p:cNvGrpSpPr/>
          <p:nvPr/>
        </p:nvGrpSpPr>
        <p:grpSpPr>
          <a:xfrm>
            <a:off x="7029987" y="4319405"/>
            <a:ext cx="152513" cy="167640"/>
            <a:chOff x="11460480" y="11993880"/>
            <a:chExt cx="121920" cy="121920"/>
          </a:xfrm>
        </p:grpSpPr>
        <p:sp>
          <p:nvSpPr>
            <p:cNvPr id="110" name="Flowchart: Connector 109"/>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1" name="Flowchart: Connector 110"/>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2" name="Flowchart: Connector 111"/>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13" name="Flowchart: Connector 112"/>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6" name="Group 167"/>
          <p:cNvGrpSpPr/>
          <p:nvPr/>
        </p:nvGrpSpPr>
        <p:grpSpPr>
          <a:xfrm>
            <a:off x="5895450" y="5034119"/>
            <a:ext cx="209706" cy="167640"/>
            <a:chOff x="10698480" y="12115800"/>
            <a:chExt cx="167640" cy="121920"/>
          </a:xfrm>
        </p:grpSpPr>
        <p:sp>
          <p:nvSpPr>
            <p:cNvPr id="105" name="Flowchart: Connector 136"/>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6" name="Flowchart: Connector 137"/>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7" name="Flowchart: Connector 106"/>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8" name="Flowchart: Connector 107"/>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9" name="Flowchart: Connector 108"/>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92" name="Flowchart: Connector 91"/>
          <p:cNvSpPr/>
          <p:nvPr/>
        </p:nvSpPr>
        <p:spPr bwMode="auto">
          <a:xfrm>
            <a:off x="622049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88" name="Group 166"/>
          <p:cNvGrpSpPr/>
          <p:nvPr/>
        </p:nvGrpSpPr>
        <p:grpSpPr>
          <a:xfrm>
            <a:off x="6378933" y="4368690"/>
            <a:ext cx="152513" cy="167640"/>
            <a:chOff x="10972800" y="11811000"/>
            <a:chExt cx="121920" cy="121920"/>
          </a:xfrm>
        </p:grpSpPr>
        <p:sp>
          <p:nvSpPr>
            <p:cNvPr id="100" name="Flowchart: Connector 135"/>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1" name="Flowchart: Connector 138"/>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2" name="Flowchart: Connector 101"/>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3" name="Flowchart: Connector 102"/>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04" name="Flowchart: Connector 103"/>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89" name="Group 169"/>
          <p:cNvGrpSpPr/>
          <p:nvPr/>
        </p:nvGrpSpPr>
        <p:grpSpPr>
          <a:xfrm>
            <a:off x="6062840" y="4214121"/>
            <a:ext cx="152513" cy="209550"/>
            <a:chOff x="11201400" y="12573000"/>
            <a:chExt cx="121920" cy="152400"/>
          </a:xfrm>
        </p:grpSpPr>
        <p:sp>
          <p:nvSpPr>
            <p:cNvPr id="95" name="Flowchart: Connector 142"/>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6" name="Flowchart: Connector 95"/>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7" name="Flowchart: Connector 96"/>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8" name="Flowchart: Connector 97"/>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99" name="Flowchart: Connector 98"/>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27" name="Can 126"/>
          <p:cNvSpPr/>
          <p:nvPr/>
        </p:nvSpPr>
        <p:spPr bwMode="auto">
          <a:xfrm>
            <a:off x="7385601" y="3970149"/>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6" name="Can 125"/>
          <p:cNvSpPr/>
          <p:nvPr/>
        </p:nvSpPr>
        <p:spPr bwMode="auto">
          <a:xfrm>
            <a:off x="7385601" y="3655824"/>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8" name="Can 127"/>
          <p:cNvSpPr/>
          <p:nvPr/>
        </p:nvSpPr>
        <p:spPr bwMode="auto">
          <a:xfrm>
            <a:off x="7385601" y="3131949"/>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9" name="Flowchart: Connector 128"/>
          <p:cNvSpPr/>
          <p:nvPr/>
        </p:nvSpPr>
        <p:spPr bwMode="auto">
          <a:xfrm>
            <a:off x="8427250" y="39010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30" name="Flowchart: Connector 129"/>
          <p:cNvSpPr/>
          <p:nvPr/>
        </p:nvSpPr>
        <p:spPr bwMode="auto">
          <a:xfrm>
            <a:off x="7853151" y="4106705"/>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25" name="TextBox 124"/>
          <p:cNvSpPr txBox="1"/>
          <p:nvPr/>
        </p:nvSpPr>
        <p:spPr>
          <a:xfrm>
            <a:off x="61997" y="5780868"/>
            <a:ext cx="1925948" cy="954107"/>
          </a:xfrm>
          <a:prstGeom prst="rect">
            <a:avLst/>
          </a:prstGeom>
          <a:noFill/>
        </p:spPr>
        <p:txBody>
          <a:bodyPr wrap="square" rtlCol="0">
            <a:spAutoFit/>
          </a:bodyPr>
          <a:lstStyle/>
          <a:p>
            <a:pPr algn="ctr"/>
            <a:r>
              <a:rPr lang="en-US" dirty="0"/>
              <a:t>nanoparticle deposition</a:t>
            </a:r>
          </a:p>
        </p:txBody>
      </p:sp>
      <p:sp>
        <p:nvSpPr>
          <p:cNvPr id="131" name="TextBox 130"/>
          <p:cNvSpPr txBox="1"/>
          <p:nvPr/>
        </p:nvSpPr>
        <p:spPr>
          <a:xfrm>
            <a:off x="1871424" y="5780868"/>
            <a:ext cx="1828800" cy="523220"/>
          </a:xfrm>
          <a:prstGeom prst="rect">
            <a:avLst/>
          </a:prstGeom>
          <a:noFill/>
        </p:spPr>
        <p:txBody>
          <a:bodyPr wrap="square" rtlCol="0">
            <a:spAutoFit/>
          </a:bodyPr>
          <a:lstStyle/>
          <a:p>
            <a:pPr algn="ctr"/>
            <a:r>
              <a:rPr lang="en-US" dirty="0"/>
              <a:t>Collisions</a:t>
            </a:r>
          </a:p>
        </p:txBody>
      </p:sp>
      <p:sp>
        <p:nvSpPr>
          <p:cNvPr id="132" name="TextBox 131"/>
          <p:cNvSpPr txBox="1"/>
          <p:nvPr/>
        </p:nvSpPr>
        <p:spPr>
          <a:xfrm>
            <a:off x="5490278" y="5780868"/>
            <a:ext cx="1828800" cy="523220"/>
          </a:xfrm>
          <a:prstGeom prst="rect">
            <a:avLst/>
          </a:prstGeom>
          <a:noFill/>
        </p:spPr>
        <p:txBody>
          <a:bodyPr wrap="square" rtlCol="0">
            <a:spAutoFit/>
          </a:bodyPr>
          <a:lstStyle/>
          <a:p>
            <a:pPr algn="ctr"/>
            <a:r>
              <a:rPr lang="en-US" dirty="0"/>
              <a:t>Gravity!</a:t>
            </a:r>
          </a:p>
        </p:txBody>
      </p:sp>
      <p:sp>
        <p:nvSpPr>
          <p:cNvPr id="137" name="TextBox 136"/>
          <p:cNvSpPr txBox="1"/>
          <p:nvPr/>
        </p:nvSpPr>
        <p:spPr>
          <a:xfrm>
            <a:off x="3653076" y="1887772"/>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90" name="Group 66"/>
          <p:cNvGrpSpPr/>
          <p:nvPr/>
        </p:nvGrpSpPr>
        <p:grpSpPr>
          <a:xfrm>
            <a:off x="3720902" y="3131949"/>
            <a:ext cx="1715775" cy="2514600"/>
            <a:chOff x="12954000" y="10820400"/>
            <a:chExt cx="1371600" cy="1828800"/>
          </a:xfrm>
        </p:grpSpPr>
        <p:sp>
          <p:nvSpPr>
            <p:cNvPr id="170" name="Can 169"/>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1" name="Can 170"/>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46" name="Flowchart: Connector 145"/>
          <p:cNvSpPr/>
          <p:nvPr/>
        </p:nvSpPr>
        <p:spPr bwMode="auto">
          <a:xfrm>
            <a:off x="5093522" y="50598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91" name="Group 178"/>
          <p:cNvGrpSpPr/>
          <p:nvPr/>
        </p:nvGrpSpPr>
        <p:grpSpPr>
          <a:xfrm>
            <a:off x="4807560" y="4640709"/>
            <a:ext cx="114385" cy="167640"/>
            <a:chOff x="4807560" y="4640709"/>
            <a:chExt cx="114385" cy="167640"/>
          </a:xfrm>
        </p:grpSpPr>
        <p:sp>
          <p:nvSpPr>
            <p:cNvPr id="144" name="Flowchart: Connector 143"/>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5" name="Flowchart: Connector 144"/>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2" name="Flowchart: Connector 151"/>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5" name="Flowchart: Connector 154"/>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3" name="Group 179"/>
          <p:cNvGrpSpPr/>
          <p:nvPr/>
        </p:nvGrpSpPr>
        <p:grpSpPr>
          <a:xfrm>
            <a:off x="3859013" y="4645391"/>
            <a:ext cx="114385" cy="230505"/>
            <a:chOff x="4044993" y="5164584"/>
            <a:chExt cx="114385" cy="230505"/>
          </a:xfrm>
        </p:grpSpPr>
        <p:sp>
          <p:nvSpPr>
            <p:cNvPr id="149" name="Flowchart: Connector 148"/>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6" name="Flowchart: Connector 155"/>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7" name="Flowchart: Connector 156"/>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8" name="Flowchart: Connector 157"/>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9" name="Flowchart: Connector 158"/>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94" name="Group 177"/>
          <p:cNvGrpSpPr/>
          <p:nvPr/>
        </p:nvGrpSpPr>
        <p:grpSpPr>
          <a:xfrm>
            <a:off x="4998201" y="4431159"/>
            <a:ext cx="152514" cy="167640"/>
            <a:chOff x="4998201" y="4431159"/>
            <a:chExt cx="152514" cy="167640"/>
          </a:xfrm>
        </p:grpSpPr>
        <p:sp>
          <p:nvSpPr>
            <p:cNvPr id="153" name="Flowchart: Connector 152"/>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4" name="Flowchart: Connector 153"/>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0" name="Flowchart: Connector 159"/>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2" name="Flowchart: Connector 16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3" name="Group 176"/>
          <p:cNvGrpSpPr/>
          <p:nvPr/>
        </p:nvGrpSpPr>
        <p:grpSpPr>
          <a:xfrm>
            <a:off x="4044993" y="4598799"/>
            <a:ext cx="209706" cy="167640"/>
            <a:chOff x="4044993" y="4598799"/>
            <a:chExt cx="209706" cy="167640"/>
          </a:xfrm>
        </p:grpSpPr>
        <p:sp>
          <p:nvSpPr>
            <p:cNvPr id="141" name="Flowchart: Connector 140"/>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2" name="Flowchart: Connector 141"/>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8" name="Flowchart: Connector 147"/>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4" name="Flowchart: Connector 163"/>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5" name="Flowchart: Connector 164"/>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67" name="Flowchart: Connector 166"/>
          <p:cNvSpPr/>
          <p:nvPr/>
        </p:nvSpPr>
        <p:spPr bwMode="auto">
          <a:xfrm>
            <a:off x="4388148" y="49131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4" name="Group 175"/>
          <p:cNvGrpSpPr/>
          <p:nvPr/>
        </p:nvGrpSpPr>
        <p:grpSpPr>
          <a:xfrm rot="1620000">
            <a:off x="4473389" y="4443170"/>
            <a:ext cx="152514" cy="167640"/>
            <a:chOff x="4388148" y="4179699"/>
            <a:chExt cx="152514" cy="167640"/>
          </a:xfrm>
        </p:grpSpPr>
        <p:sp>
          <p:nvSpPr>
            <p:cNvPr id="140" name="Flowchart: Connector 139"/>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43" name="Flowchart: Connector 14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0" name="Flowchart: Connector 149"/>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51" name="Flowchart: Connector 150"/>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8" name="Flowchart: Connector 16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5" name="Group 180"/>
          <p:cNvGrpSpPr/>
          <p:nvPr/>
        </p:nvGrpSpPr>
        <p:grpSpPr>
          <a:xfrm>
            <a:off x="4798095" y="4994975"/>
            <a:ext cx="152514" cy="209550"/>
            <a:chOff x="4674110" y="5227449"/>
            <a:chExt cx="152514" cy="209550"/>
          </a:xfrm>
        </p:grpSpPr>
        <p:sp>
          <p:nvSpPr>
            <p:cNvPr id="147" name="Flowchart: Connector 14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1" name="Flowchart: Connector 160"/>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3" name="Flowchart: Connector 16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6" name="Flowchart: Connector 16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69" name="Flowchart: Connector 168"/>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172" name="TextBox 171"/>
          <p:cNvSpPr txBox="1"/>
          <p:nvPr/>
        </p:nvSpPr>
        <p:spPr>
          <a:xfrm>
            <a:off x="3680851" y="5780868"/>
            <a:ext cx="1828800" cy="954107"/>
          </a:xfrm>
          <a:prstGeom prst="rect">
            <a:avLst/>
          </a:prstGeom>
          <a:noFill/>
        </p:spPr>
        <p:txBody>
          <a:bodyPr wrap="square" rtlCol="0">
            <a:spAutoFit/>
          </a:bodyPr>
          <a:lstStyle/>
          <a:p>
            <a:pPr algn="ctr"/>
            <a:r>
              <a:rPr lang="en-US" dirty="0"/>
              <a:t>More Collisions</a:t>
            </a:r>
          </a:p>
        </p:txBody>
      </p:sp>
      <p:sp>
        <p:nvSpPr>
          <p:cNvPr id="173" name="Flowchart: Connector 172"/>
          <p:cNvSpPr/>
          <p:nvPr/>
        </p:nvSpPr>
        <p:spPr bwMode="auto">
          <a:xfrm>
            <a:off x="3103612" y="535169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4" name="Flowchart: Connector 173"/>
          <p:cNvSpPr/>
          <p:nvPr/>
        </p:nvSpPr>
        <p:spPr bwMode="auto">
          <a:xfrm>
            <a:off x="2047168" y="413251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75" name="Flowchart: Connector 174"/>
          <p:cNvSpPr/>
          <p:nvPr/>
        </p:nvSpPr>
        <p:spPr bwMode="auto">
          <a:xfrm>
            <a:off x="1959349" y="521479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136" name="Group 181"/>
          <p:cNvGrpSpPr/>
          <p:nvPr/>
        </p:nvGrpSpPr>
        <p:grpSpPr>
          <a:xfrm rot="1620000" flipH="1">
            <a:off x="4384809" y="4643680"/>
            <a:ext cx="152514" cy="209550"/>
            <a:chOff x="4674110" y="5227449"/>
            <a:chExt cx="152514" cy="209550"/>
          </a:xfrm>
        </p:grpSpPr>
        <p:sp>
          <p:nvSpPr>
            <p:cNvPr id="183" name="Flowchart: Connector 182"/>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4" name="Flowchart: Connector 183"/>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5" name="Flowchart: Connector 184"/>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6" name="Flowchart: Connector 185"/>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87" name="Flowchart: Connector 186"/>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8" name="Group 187"/>
          <p:cNvGrpSpPr/>
          <p:nvPr/>
        </p:nvGrpSpPr>
        <p:grpSpPr>
          <a:xfrm rot="16200000">
            <a:off x="4959960" y="4793109"/>
            <a:ext cx="114385" cy="167640"/>
            <a:chOff x="4807560" y="4640709"/>
            <a:chExt cx="114385" cy="167640"/>
          </a:xfrm>
        </p:grpSpPr>
        <p:sp>
          <p:nvSpPr>
            <p:cNvPr id="189" name="Flowchart: Connector 188"/>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0" name="Flowchart: Connector 189"/>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1" name="Flowchart: Connector 190"/>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2" name="Flowchart: Connector 191"/>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39" name="Group 192"/>
          <p:cNvGrpSpPr/>
          <p:nvPr/>
        </p:nvGrpSpPr>
        <p:grpSpPr>
          <a:xfrm>
            <a:off x="4181957" y="4506067"/>
            <a:ext cx="152514" cy="167640"/>
            <a:chOff x="4998201" y="4431159"/>
            <a:chExt cx="152514" cy="167640"/>
          </a:xfrm>
        </p:grpSpPr>
        <p:sp>
          <p:nvSpPr>
            <p:cNvPr id="194" name="Flowchart: Connector 193"/>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5" name="Flowchart: Connector 194"/>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6" name="Flowchart: Connector 195"/>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197" name="Flowchart: Connector 196"/>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6" name="Group 197"/>
          <p:cNvGrpSpPr/>
          <p:nvPr/>
        </p:nvGrpSpPr>
        <p:grpSpPr>
          <a:xfrm>
            <a:off x="4187123" y="4759205"/>
            <a:ext cx="152514" cy="167640"/>
            <a:chOff x="4998201" y="4431159"/>
            <a:chExt cx="152514" cy="167640"/>
          </a:xfrm>
        </p:grpSpPr>
        <p:sp>
          <p:nvSpPr>
            <p:cNvPr id="199" name="Flowchart: Connector 198"/>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0" name="Flowchart: Connector 199"/>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1" name="Flowchart: Connector 200"/>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2" name="Flowchart: Connector 201"/>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7" name="Group 202"/>
          <p:cNvGrpSpPr/>
          <p:nvPr/>
        </p:nvGrpSpPr>
        <p:grpSpPr>
          <a:xfrm>
            <a:off x="4912508" y="4502580"/>
            <a:ext cx="152514" cy="167640"/>
            <a:chOff x="4388148" y="4179699"/>
            <a:chExt cx="152514" cy="167640"/>
          </a:xfrm>
        </p:grpSpPr>
        <p:sp>
          <p:nvSpPr>
            <p:cNvPr id="204" name="Flowchart: Connector 203"/>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5" name="Flowchart: Connector 204"/>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6" name="Flowchart: Connector 205"/>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7" name="Flowchart: Connector 206"/>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08" name="Flowchart: Connector 207"/>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8" name="Group 208"/>
          <p:cNvGrpSpPr/>
          <p:nvPr/>
        </p:nvGrpSpPr>
        <p:grpSpPr>
          <a:xfrm rot="1620000">
            <a:off x="3941671" y="4836536"/>
            <a:ext cx="114385" cy="230505"/>
            <a:chOff x="4044993" y="5164584"/>
            <a:chExt cx="114385" cy="230505"/>
          </a:xfrm>
        </p:grpSpPr>
        <p:sp>
          <p:nvSpPr>
            <p:cNvPr id="210" name="Flowchart: Connector 20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1" name="Flowchart: Connector 21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2" name="Flowchart: Connector 21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3" name="Flowchart: Connector 21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4" name="Flowchart: Connector 21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79" name="Group 214"/>
          <p:cNvGrpSpPr/>
          <p:nvPr/>
        </p:nvGrpSpPr>
        <p:grpSpPr>
          <a:xfrm rot="1620000">
            <a:off x="4339460" y="4978604"/>
            <a:ext cx="114385" cy="230505"/>
            <a:chOff x="4044993" y="5164584"/>
            <a:chExt cx="114385" cy="230505"/>
          </a:xfrm>
        </p:grpSpPr>
        <p:sp>
          <p:nvSpPr>
            <p:cNvPr id="216" name="Flowchart: Connector 215"/>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7" name="Flowchart: Connector 216"/>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8" name="Flowchart: Connector 217"/>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19" name="Flowchart: Connector 218"/>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0" name="Flowchart: Connector 219"/>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0" name="Group 220"/>
          <p:cNvGrpSpPr/>
          <p:nvPr/>
        </p:nvGrpSpPr>
        <p:grpSpPr>
          <a:xfrm>
            <a:off x="4185913" y="4994974"/>
            <a:ext cx="152514" cy="209550"/>
            <a:chOff x="4674110" y="5227449"/>
            <a:chExt cx="152514" cy="209550"/>
          </a:xfrm>
        </p:grpSpPr>
        <p:sp>
          <p:nvSpPr>
            <p:cNvPr id="222" name="Flowchart: Connector 221"/>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3" name="Flowchart: Connector 222"/>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4" name="Flowchart: Connector 223"/>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5" name="Flowchart: Connector 224"/>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6" name="Flowchart: Connector 225"/>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1" name="Group 226"/>
          <p:cNvGrpSpPr/>
          <p:nvPr/>
        </p:nvGrpSpPr>
        <p:grpSpPr>
          <a:xfrm flipV="1">
            <a:off x="4522857" y="4929526"/>
            <a:ext cx="114385" cy="230505"/>
            <a:chOff x="4044993" y="5164584"/>
            <a:chExt cx="114385" cy="230505"/>
          </a:xfrm>
        </p:grpSpPr>
        <p:sp>
          <p:nvSpPr>
            <p:cNvPr id="228" name="Flowchart: Connector 227"/>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29" name="Flowchart: Connector 228"/>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0" name="Flowchart: Connector 229"/>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1" name="Flowchart: Connector 230"/>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2" name="Flowchart: Connector 231"/>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2" name="Group 232"/>
          <p:cNvGrpSpPr/>
          <p:nvPr/>
        </p:nvGrpSpPr>
        <p:grpSpPr>
          <a:xfrm>
            <a:off x="5046068" y="4855490"/>
            <a:ext cx="152514" cy="209550"/>
            <a:chOff x="4674110" y="5227449"/>
            <a:chExt cx="152514" cy="209550"/>
          </a:xfrm>
        </p:grpSpPr>
        <p:sp>
          <p:nvSpPr>
            <p:cNvPr id="234" name="Flowchart: Connector 23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5" name="Flowchart: Connector 23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6" name="Flowchart: Connector 23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7" name="Flowchart: Connector 23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38" name="Flowchart: Connector 23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88" name="Group 238"/>
          <p:cNvGrpSpPr/>
          <p:nvPr/>
        </p:nvGrpSpPr>
        <p:grpSpPr>
          <a:xfrm flipV="1">
            <a:off x="4770830" y="4790041"/>
            <a:ext cx="114385" cy="230505"/>
            <a:chOff x="4044993" y="5164584"/>
            <a:chExt cx="114385" cy="230505"/>
          </a:xfrm>
        </p:grpSpPr>
        <p:sp>
          <p:nvSpPr>
            <p:cNvPr id="240" name="Flowchart: Connector 23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1" name="Flowchart: Connector 24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2" name="Flowchart: Connector 24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3" name="Flowchart: Connector 24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4" name="Flowchart: Connector 24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3" name="Group 244"/>
          <p:cNvGrpSpPr/>
          <p:nvPr/>
        </p:nvGrpSpPr>
        <p:grpSpPr>
          <a:xfrm rot="16200000" flipH="1">
            <a:off x="3767486" y="4483637"/>
            <a:ext cx="152514" cy="209550"/>
            <a:chOff x="4674110" y="5227449"/>
            <a:chExt cx="152514" cy="209550"/>
          </a:xfrm>
        </p:grpSpPr>
        <p:sp>
          <p:nvSpPr>
            <p:cNvPr id="246" name="Flowchart: Connector 245"/>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7" name="Flowchart: Connector 246"/>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8" name="Flowchart: Connector 247"/>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49" name="Flowchart: Connector 248"/>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0" name="Flowchart: Connector 249"/>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198" name="Group 250"/>
          <p:cNvGrpSpPr/>
          <p:nvPr/>
        </p:nvGrpSpPr>
        <p:grpSpPr>
          <a:xfrm>
            <a:off x="3734025" y="4851984"/>
            <a:ext cx="152514" cy="167640"/>
            <a:chOff x="4388148" y="4179699"/>
            <a:chExt cx="152514" cy="167640"/>
          </a:xfrm>
        </p:grpSpPr>
        <p:sp>
          <p:nvSpPr>
            <p:cNvPr id="252" name="Flowchart: Connector 251"/>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3" name="Flowchart: Connector 252"/>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4" name="Flowchart: Connector 253"/>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5" name="Flowchart: Connector 254"/>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6" name="Flowchart: Connector 255"/>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3" name="Group 256"/>
          <p:cNvGrpSpPr/>
          <p:nvPr/>
        </p:nvGrpSpPr>
        <p:grpSpPr>
          <a:xfrm flipH="1">
            <a:off x="4537209" y="4796080"/>
            <a:ext cx="152514" cy="209550"/>
            <a:chOff x="4674110" y="5227449"/>
            <a:chExt cx="152514" cy="209550"/>
          </a:xfrm>
        </p:grpSpPr>
        <p:sp>
          <p:nvSpPr>
            <p:cNvPr id="258" name="Flowchart: Connector 257"/>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59" name="Flowchart: Connector 258"/>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0" name="Flowchart: Connector 259"/>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1" name="Flowchart: Connector 260"/>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2" name="Flowchart: Connector 261"/>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09" name="Group 262"/>
          <p:cNvGrpSpPr/>
          <p:nvPr/>
        </p:nvGrpSpPr>
        <p:grpSpPr>
          <a:xfrm flipH="1">
            <a:off x="5095148" y="4594603"/>
            <a:ext cx="152514" cy="209550"/>
            <a:chOff x="4674110" y="5227449"/>
            <a:chExt cx="152514" cy="209550"/>
          </a:xfrm>
        </p:grpSpPr>
        <p:sp>
          <p:nvSpPr>
            <p:cNvPr id="264" name="Flowchart: Connector 263"/>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5" name="Flowchart: Connector 264"/>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6" name="Flowchart: Connector 265"/>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7" name="Flowchart: Connector 266"/>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68" name="Flowchart: Connector 267"/>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15" name="Group 268"/>
          <p:cNvGrpSpPr/>
          <p:nvPr/>
        </p:nvGrpSpPr>
        <p:grpSpPr>
          <a:xfrm rot="1620000" flipV="1">
            <a:off x="5240945" y="4795208"/>
            <a:ext cx="114385" cy="230505"/>
            <a:chOff x="4044993" y="5164584"/>
            <a:chExt cx="114385" cy="230505"/>
          </a:xfrm>
        </p:grpSpPr>
        <p:sp>
          <p:nvSpPr>
            <p:cNvPr id="270" name="Flowchart: Connector 269"/>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1" name="Flowchart: Connector 270"/>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2" name="Flowchart: Connector 271"/>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3" name="Flowchart: Connector 272"/>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4" name="Flowchart: Connector 273"/>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1" name="Group 274"/>
          <p:cNvGrpSpPr/>
          <p:nvPr/>
        </p:nvGrpSpPr>
        <p:grpSpPr>
          <a:xfrm rot="16200000">
            <a:off x="4611249" y="4591631"/>
            <a:ext cx="114385" cy="167640"/>
            <a:chOff x="4807560" y="4640709"/>
            <a:chExt cx="114385" cy="167640"/>
          </a:xfrm>
        </p:grpSpPr>
        <p:sp>
          <p:nvSpPr>
            <p:cNvPr id="276" name="Flowchart: Connector 275"/>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7" name="Flowchart: Connector 276"/>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8" name="Flowchart: Connector 277"/>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79" name="Flowchart: Connector 278"/>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27" name="Group 279"/>
          <p:cNvGrpSpPr/>
          <p:nvPr/>
        </p:nvGrpSpPr>
        <p:grpSpPr>
          <a:xfrm>
            <a:off x="4942747" y="4682425"/>
            <a:ext cx="152514" cy="209550"/>
            <a:chOff x="4674110" y="5227449"/>
            <a:chExt cx="152514" cy="209550"/>
          </a:xfrm>
        </p:grpSpPr>
        <p:sp>
          <p:nvSpPr>
            <p:cNvPr id="281" name="Flowchart: Connector 280"/>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2" name="Flowchart: Connector 281"/>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3" name="Flowchart: Connector 282"/>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4" name="Flowchart: Connector 283"/>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5" name="Flowchart: Connector 284"/>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233" name="Group 285"/>
          <p:cNvGrpSpPr/>
          <p:nvPr/>
        </p:nvGrpSpPr>
        <p:grpSpPr>
          <a:xfrm>
            <a:off x="3971520" y="5028554"/>
            <a:ext cx="152514" cy="209550"/>
            <a:chOff x="4674110" y="5227449"/>
            <a:chExt cx="152514" cy="209550"/>
          </a:xfrm>
        </p:grpSpPr>
        <p:sp>
          <p:nvSpPr>
            <p:cNvPr id="287" name="Flowchart: Connector 286"/>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8" name="Flowchart: Connector 287"/>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89" name="Flowchart: Connector 288"/>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0" name="Flowchart: Connector 289"/>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291" name="Flowchart: Connector 290"/>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295" name="Straight Arrow Connector 294"/>
          <p:cNvCxnSpPr/>
          <p:nvPr/>
        </p:nvCxnSpPr>
        <p:spPr bwMode="auto">
          <a:xfrm flipV="1">
            <a:off x="4549366" y="4277762"/>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302" name="Flowchart: Connector 301"/>
          <p:cNvSpPr/>
          <p:nvPr/>
        </p:nvSpPr>
        <p:spPr bwMode="auto">
          <a:xfrm>
            <a:off x="3798344" y="524389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3" name="Flowchart: Connector 302"/>
          <p:cNvSpPr/>
          <p:nvPr/>
        </p:nvSpPr>
        <p:spPr bwMode="auto">
          <a:xfrm>
            <a:off x="4335516" y="542798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4" name="Flowchart: Connector 303"/>
          <p:cNvSpPr/>
          <p:nvPr/>
        </p:nvSpPr>
        <p:spPr bwMode="auto">
          <a:xfrm>
            <a:off x="4940589" y="530877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5" name="Flowchart: Connector 304"/>
          <p:cNvSpPr/>
          <p:nvPr/>
        </p:nvSpPr>
        <p:spPr bwMode="auto">
          <a:xfrm>
            <a:off x="5224264" y="540233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6" name="Flowchart: Connector 305"/>
          <p:cNvSpPr/>
          <p:nvPr/>
        </p:nvSpPr>
        <p:spPr bwMode="auto">
          <a:xfrm>
            <a:off x="4693126" y="504773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7" name="Flowchart: Connector 306"/>
          <p:cNvSpPr/>
          <p:nvPr/>
        </p:nvSpPr>
        <p:spPr bwMode="auto">
          <a:xfrm>
            <a:off x="4094088" y="5231822"/>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08" name="TextBox 307"/>
          <p:cNvSpPr txBox="1"/>
          <p:nvPr/>
        </p:nvSpPr>
        <p:spPr>
          <a:xfrm>
            <a:off x="7299705" y="5780868"/>
            <a:ext cx="1828800" cy="954107"/>
          </a:xfrm>
          <a:prstGeom prst="rect">
            <a:avLst/>
          </a:prstGeom>
          <a:noFill/>
        </p:spPr>
        <p:txBody>
          <a:bodyPr wrap="square" rtlCol="0">
            <a:spAutoFit/>
          </a:bodyPr>
          <a:lstStyle/>
          <a:p>
            <a:pPr algn="ctr"/>
            <a:r>
              <a:rPr lang="en-US" dirty="0"/>
              <a:t>Last chance!</a:t>
            </a:r>
          </a:p>
        </p:txBody>
      </p:sp>
      <p:sp>
        <p:nvSpPr>
          <p:cNvPr id="292" name="Oval 29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239" name="TextBox 238"/>
          <p:cNvSpPr txBox="1"/>
          <p:nvPr/>
        </p:nvSpPr>
        <p:spPr>
          <a:xfrm>
            <a:off x="304613" y="1365311"/>
            <a:ext cx="8665257" cy="523220"/>
          </a:xfrm>
          <a:prstGeom prst="rect">
            <a:avLst/>
          </a:prstGeom>
          <a:noFill/>
        </p:spPr>
        <p:txBody>
          <a:bodyPr wrap="none" rtlCol="0">
            <a:spAutoFit/>
          </a:bodyPr>
          <a:lstStyle/>
          <a:p>
            <a:r>
              <a:rPr lang="en-US" dirty="0"/>
              <a:t>Interactions between particles, reactor geometry, and fluids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1.94444E-6 1.85185E-6 C 0.01389 0.02315 0.02796 0.04629 0.04757 0.04953 C 0.06719 0.05277 0.10539 0.0375 0.11737 0.01921 C 0.12934 0.00092 0.12726 -0.04468 0.1198 -0.06065 C 0.11233 -0.07662 0.08421 -0.08519 0.0724 -0.07709 C 0.06059 -0.06898 0.04948 -0.03959 0.04914 -0.01181 C 0.04879 0.01597 0.07639 0.06898 0.07032 0.08912 C 0.06424 0.10926 0.03125 0.11574 0.01285 0.10972 C -0.00555 0.1037 -0.03697 0.07152 -0.0401 0.05301 C -0.04322 0.03449 -0.02465 0.0162 -0.0059 -0.00185 " pathEditMode="relative" ptsTypes="aaaaaaaaaA">
                                      <p:cBhvr>
                                        <p:cTn id="6" dur="5000" fill="hold"/>
                                        <p:tgtEl>
                                          <p:spTgt spid="11"/>
                                        </p:tgtEl>
                                        <p:attrNameLst>
                                          <p:attrName>ppt_x</p:attrName>
                                          <p:attrName>ppt_y</p:attrName>
                                        </p:attrNameLst>
                                      </p:cBhvr>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7.22222E-6 -3.7037E-7 C 0.01927 0.00092 0.04305 -0.0081 0.05885 -3.7037E-7 C 0.07465 0.0081 0.09357 0.02592 0.09496 0.04815 C 0.09635 0.07037 0.08072 0.12708 0.06683 0.13333 C 0.05295 0.13958 0.03072 0.10648 0.0118 0.08565 C -0.00712 0.06481 -0.03178 0.01528 -0.04653 0.00856 C -0.06129 0.00185 -0.08386 0.01643 -0.07726 0.0456 C -0.07067 0.07477 -0.01025 0.19259 -0.00695 0.18403 C -0.00365 0.17546 -0.05834 0.02454 -0.05695 -0.00602 C -0.05556 -0.03658 -0.01928 -0.00093 -7.22222E-6 -3.7037E-7 Z " pathEditMode="relative" ptsTypes="aaaaaaaaaa">
                                      <p:cBhvr>
                                        <p:cTn id="8" dur="5000" fill="hold"/>
                                        <p:tgtEl>
                                          <p:spTgt spid="12"/>
                                        </p:tgtEl>
                                        <p:attrNameLst>
                                          <p:attrName>ppt_x</p:attrName>
                                          <p:attrName>ppt_y</p:attrName>
                                        </p:attrNameLst>
                                      </p:cBhvr>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5.55556E-7 7.03704E-6 C -0.02343 -0.00578 -0.09236 -0.01388 -0.11371 -0.00069 C -0.13507 0.01251 -0.1368 0.06042 -0.1276 0.07848 C -0.1184 0.09653 -0.0842 0.11505 -0.05833 0.10765 C -0.03246 0.10024 0.01789 0.05186 0.02726 0.03427 C 0.03664 0.01667 0.02344 0.00579 5.55556E-7 7.03704E-6 Z " pathEditMode="relative" ptsTypes="aaaaaa">
                                      <p:cBhvr>
                                        <p:cTn id="10" dur="5000" fill="hold"/>
                                        <p:tgtEl>
                                          <p:spTgt spid="10"/>
                                        </p:tgtEl>
                                        <p:attrNameLst>
                                          <p:attrName>ppt_x</p:attrName>
                                          <p:attrName>ppt_y</p:attrName>
                                        </p:attrNameLst>
                                      </p:cBhvr>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0.00017 -0.0007 C -0.02014 -0.00232 -0.05695 -0.00857 -0.06407 -0.02848 C -0.07118 -0.04838 -0.05799 -0.10093 -0.04236 -0.11945 C -0.02674 -0.13797 0.02639 -0.14699 0.02986 -0.13936 C 0.03333 -0.13172 -0.0257 -0.09375 -0.02101 -0.07385 C -0.01632 -0.05394 0.05486 -0.03149 0.05816 -0.01922 C 0.06146 -0.00695 0.02048 0.00092 0.00017 -0.0007 Z " pathEditMode="relative" ptsTypes="aaaaaaa">
                                      <p:cBhvr>
                                        <p:cTn id="12" dur="5000" fill="hold"/>
                                        <p:tgtEl>
                                          <p:spTgt spid="13"/>
                                        </p:tgtEl>
                                        <p:attrNameLst>
                                          <p:attrName>ppt_x</p:attrName>
                                          <p:attrName>ppt_y</p:attrName>
                                        </p:attrNameLst>
                                      </p:cBhvr>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05556E-6 -5.55556E-6 C 0.01406 0.02106 0.03438 0.03402 0.05243 0.03309 C 0.07049 0.03217 0.10208 0.02291 0.10886 -0.00603 C 0.11563 -0.03496 0.10469 -0.1308 0.09358 -0.14121 C 0.08247 -0.15163 0.06354 -0.07593 0.04254 -0.06806 C 0.02153 -0.06019 -0.02465 -0.10556 -0.03212 -0.09376 C -0.03958 -0.08195 -0.01406 -0.02107 3.05556E-6 -5.55556E-6 Z " pathEditMode="relative" ptsTypes="aaaaaaa">
                                      <p:cBhvr>
                                        <p:cTn id="14" dur="5000" fill="hold"/>
                                        <p:tgtEl>
                                          <p:spTgt spid="5"/>
                                        </p:tgtEl>
                                        <p:attrNameLst>
                                          <p:attrName>ppt_x</p:attrName>
                                          <p:attrName>ppt_y</p:attrName>
                                        </p:attrNameLst>
                                      </p:cBhvr>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7.22222E-6 -5.92593E-6 C -0.01511 -0.02616 -0.0356 -0.05301 -0.05296 -0.0595 C -0.07032 -0.06598 -0.10782 -0.04769 -0.104 -0.03889 C -0.10018 -0.0301 -0.03612 -0.02362 -0.02969 -0.00602 C -0.02327 0.01157 -0.07709 0.04953 -0.0658 0.06666 C -0.05452 0.08379 0.02708 0.10787 0.03819 0.09699 C 0.0493 0.08611 0.0151 0.02615 -7.22222E-6 -5.92593E-6 Z " pathEditMode="relative" ptsTypes="aaaaaaa">
                                      <p:cBhvr>
                                        <p:cTn id="16" dur="5000" fill="hold"/>
                                        <p:tgtEl>
                                          <p:spTgt spid="4"/>
                                        </p:tgtEl>
                                        <p:attrNameLst>
                                          <p:attrName>ppt_x</p:attrName>
                                          <p:attrName>ppt_y</p:attrName>
                                        </p:attrNameLst>
                                      </p:cBhvr>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8.33333E-7 -1.11111E-6 C -0.00573 -0.01713 0.00556 -0.04491 0.02413 -0.06343 C 0.04271 -0.08195 0.08872 -0.12176 0.11129 -0.11158 C 0.13386 -0.10139 0.16406 -0.01528 0.15938 -0.00255 C 0.15469 0.01018 0.1 -0.04213 0.08316 -0.03496 C 0.06632 -0.02778 0.07222 0.03403 0.05834 0.04028 C 0.04445 0.04653 0.00573 0.01713 -8.33333E-7 -1.11111E-6 Z " pathEditMode="relative" ptsTypes="aaaaaaa">
                                      <p:cBhvr>
                                        <p:cTn id="18" dur="5000" fill="hold"/>
                                        <p:tgtEl>
                                          <p:spTgt spid="175"/>
                                        </p:tgtEl>
                                        <p:attrNameLst>
                                          <p:attrName>ppt_x</p:attrName>
                                          <p:attrName>ppt_y</p:attrName>
                                        </p:attrNameLst>
                                      </p:cBhvr>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399 0.00393 C -0.0111 0.00741 -0.01822 0.01088 -0.01735 0.02292 C -0.01649 0.03495 -0.02083 0.05995 0.00088 0.07592 C 0.02258 0.0919 0.09063 0.12477 0.11286 0.11875 C 0.13508 0.11273 0.15279 0.06018 0.13404 0.04028 C 0.11529 0.02037 0.05765 0.01018 5.55556E-6 -2.59259E-6 " pathEditMode="relative" ptsTypes="aaaaaA">
                                      <p:cBhvr>
                                        <p:cTn id="20" dur="5000" fill="hold"/>
                                        <p:tgtEl>
                                          <p:spTgt spid="174"/>
                                        </p:tgtEl>
                                        <p:attrNameLst>
                                          <p:attrName>ppt_x</p:attrName>
                                          <p:attrName>ppt_y</p:attrName>
                                        </p:attrNameLst>
                                      </p:cBhvr>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8.88889E-6 1.48148E-6 C 0.02032 -0.00625 0.04914 -0.04444 0.04497 -0.06782 C 0.0408 -0.0912 -0.01562 -0.14514 -0.02534 -0.14051 C -0.03506 -0.13588 -0.00486 -0.05879 -0.01336 -0.04028 C -0.02187 -0.02176 -0.07916 -0.03657 -0.07673 -0.02963 C -0.0743 -0.02268 -0.02031 0.00625 8.88889E-6 1.48148E-6 Z " pathEditMode="relative" ptsTypes="aaaaaa">
                                      <p:cBhvr>
                                        <p:cTn id="22" dur="5000" fill="hold"/>
                                        <p:tgtEl>
                                          <p:spTgt spid="173"/>
                                        </p:tgtEl>
                                        <p:attrNameLst>
                                          <p:attrName>ppt_x</p:attrName>
                                          <p:attrName>ppt_y</p:attrName>
                                        </p:attrNameLst>
                                      </p:cBhvr>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4.72222E-6 2.96296E-6 C 0.01666 -0.00741 0.03663 -0.01806 0.02725 -0.03634 C 0.01788 -0.05463 -0.03681 -0.10579 -0.05591 -0.10949 C -0.075 -0.1132 -0.09115 -0.0706 -0.08768 -0.0588 C -0.0842 -0.04699 -0.03716 -0.04931 -0.03472 -0.0382 C -0.03229 -0.02709 -0.079 0.00162 -0.07275 0.00787 C -0.0665 0.01412 -0.01667 0.00741 4.72222E-6 2.96296E-6 Z " pathEditMode="relative" ptsTypes="aaaaaaa">
                                      <p:cBhvr>
                                        <p:cTn id="24" dur="5000" fill="hold"/>
                                        <p:tgtEl>
                                          <p:spTgt spid="23"/>
                                        </p:tgtEl>
                                        <p:attrNameLst>
                                          <p:attrName>ppt_x</p:attrName>
                                          <p:attrName>ppt_y</p:attrName>
                                        </p:attrNameLst>
                                      </p:cBhvr>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2.5E-6 -3.33333E-6 C -0.00295 -0.0162 -0.00764 -0.06111 -0.01892 -0.06666 C -0.03021 -0.07222 -0.06996 -0.0574 -0.06736 -0.0331 C -0.06476 -0.00879 -0.02691 0.0757 -0.00347 0.07986 C 0.01997 0.08403 0.07292 -0.00023 0.07327 -0.00856 C 0.07361 -0.01689 0.01146 0.02894 -0.00104 0.03033 C -0.01354 0.03172 0.00295 0.01621 -2.5E-6 -3.33333E-6 Z " pathEditMode="relative" ptsTypes="aaaaaaa">
                                      <p:cBhvr>
                                        <p:cTn id="26" dur="5000" fill="hold"/>
                                        <p:tgtEl>
                                          <p:spTgt spid="4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302"/>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303"/>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307"/>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304"/>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305"/>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8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49"/>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8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88"/>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16"/>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85"/>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129"/>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130"/>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4" grpId="0" animBg="1"/>
      <p:bldP spid="129" grpId="0" animBg="1"/>
      <p:bldP spid="130" grpId="0" animBg="1"/>
      <p:bldP spid="173" grpId="0" animBg="1"/>
      <p:bldP spid="174" grpId="0" animBg="1"/>
      <p:bldP spid="175" grpId="0" animBg="1"/>
      <p:bldP spid="302" grpId="0" animBg="1"/>
      <p:bldP spid="303" grpId="0" animBg="1"/>
      <p:bldP spid="304" grpId="0" animBg="1"/>
      <p:bldP spid="305" grpId="0" animBg="1"/>
      <p:bldP spid="30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71778" name="Picture 2"/>
          <p:cNvPicPr>
            <a:picLocks noChangeAspect="1" noChangeArrowheads="1"/>
          </p:cNvPicPr>
          <p:nvPr/>
        </p:nvPicPr>
        <p:blipFill>
          <a:blip r:embed="rId2" cstate="print"/>
          <a:srcRect/>
          <a:stretch>
            <a:fillRect/>
          </a:stretch>
        </p:blipFill>
        <p:spPr bwMode="auto">
          <a:xfrm>
            <a:off x="546264" y="0"/>
            <a:ext cx="7823305" cy="6044650"/>
          </a:xfrm>
          <a:prstGeom prst="rect">
            <a:avLst/>
          </a:prstGeom>
          <a:noFill/>
          <a:ln w="9525">
            <a:noFill/>
            <a:miter lim="800000"/>
            <a:headEnd/>
            <a:tailEnd/>
          </a:ln>
        </p:spPr>
      </p:pic>
      <p:sp>
        <p:nvSpPr>
          <p:cNvPr id="5" name="Rectangle 4"/>
          <p:cNvSpPr/>
          <p:nvPr/>
        </p:nvSpPr>
        <p:spPr>
          <a:xfrm>
            <a:off x="190005" y="6073170"/>
            <a:ext cx="8585860" cy="784830"/>
          </a:xfrm>
          <a:prstGeom prst="rect">
            <a:avLst/>
          </a:prstGeom>
        </p:spPr>
        <p:txBody>
          <a:bodyPr wrap="square">
            <a:spAutoFit/>
          </a:bodyPr>
          <a:lstStyle/>
          <a:p>
            <a:r>
              <a:rPr lang="en-US" sz="1800" b="1" dirty="0" err="1">
                <a:hlinkClick r:id="rId3"/>
              </a:rPr>
              <a:t>Sante</a:t>
            </a:r>
            <a:r>
              <a:rPr lang="en-US" sz="1800" b="1" dirty="0">
                <a:hlinkClick r:id="rId3"/>
              </a:rPr>
              <a:t> Mattson</a:t>
            </a:r>
            <a:r>
              <a:rPr lang="en-US" sz="1800" b="1" dirty="0"/>
              <a:t> </a:t>
            </a:r>
            <a:r>
              <a:rPr lang="en-US" sz="1800" i="1" dirty="0"/>
              <a:t>J. Phys. Chem.</a:t>
            </a:r>
            <a:r>
              <a:rPr lang="en-US" sz="1800" dirty="0"/>
              <a:t>, </a:t>
            </a:r>
            <a:r>
              <a:rPr lang="en-US" sz="1800" b="1" dirty="0"/>
              <a:t>1928</a:t>
            </a:r>
            <a:r>
              <a:rPr lang="en-US" sz="1800" dirty="0"/>
              <a:t>, </a:t>
            </a:r>
            <a:r>
              <a:rPr lang="en-US" sz="1800" i="1" dirty="0"/>
              <a:t>32</a:t>
            </a:r>
            <a:r>
              <a:rPr lang="en-US" sz="1800" dirty="0"/>
              <a:t> (10), pp 1532–1552, </a:t>
            </a:r>
            <a:r>
              <a:rPr lang="en-US" sz="1800" b="1" dirty="0"/>
              <a:t>DOI: </a:t>
            </a:r>
            <a:r>
              <a:rPr lang="en-US" sz="1800" dirty="0"/>
              <a:t>10.1021/j150292a011</a:t>
            </a:r>
          </a:p>
          <a:p>
            <a:r>
              <a:rPr lang="en-US" sz="1800" dirty="0"/>
              <a:t>Publication Date: January 1927</a:t>
            </a:r>
          </a:p>
        </p:txBody>
      </p:sp>
      <p:sp>
        <p:nvSpPr>
          <p:cNvPr id="6" name="Oval 5"/>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srcRect r="50000" b="50000"/>
          <a:stretch/>
        </p:blipFill>
        <p:spPr>
          <a:xfrm>
            <a:off x="307669" y="2185106"/>
            <a:ext cx="4708553" cy="4000731"/>
          </a:xfrm>
          <a:prstGeom prst="rect">
            <a:avLst/>
          </a:prstGeom>
        </p:spPr>
      </p:pic>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5000" y="6069907"/>
            <a:ext cx="7885545" cy="782435"/>
          </a:xfrm>
          <a:prstGeom prst="rect">
            <a:avLst/>
          </a:prstGeom>
        </p:spPr>
        <p:txBody>
          <a:bodyPr/>
          <a:lstStyle/>
          <a:p>
            <a:r>
              <a:rPr lang="en-US" sz="1000" i="0" baseline="0" dirty="0">
                <a:latin typeface="Arial"/>
              </a:rPr>
              <a:t> </a:t>
            </a:r>
            <a:r>
              <a:rPr lang="en-US" sz="1200" i="0" baseline="0" dirty="0">
                <a:latin typeface="+mn-lt"/>
              </a:rPr>
              <a:t>Fig. 1. Effect of PACl dosage (as Al) on residual turbidity (</a:t>
            </a:r>
            <a:r>
              <a:rPr lang="en-US" sz="1200" dirty="0"/>
              <a:t>○</a:t>
            </a:r>
            <a:r>
              <a:rPr lang="en-US" sz="1200" i="0" baseline="0" dirty="0">
                <a:latin typeface="+mn-lt"/>
              </a:rPr>
              <a:t>) and zeta potential (</a:t>
            </a:r>
            <a:r>
              <a:rPr lang="en-US" sz="1200" dirty="0"/>
              <a:t>■</a:t>
            </a:r>
            <a:r>
              <a:rPr lang="en-US" sz="1200" i="0" baseline="0" dirty="0">
                <a:latin typeface="+mn-lt"/>
              </a:rPr>
              <a:t>)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a:t>
            </a:r>
            <a:r>
              <a:rPr lang="en-US" sz="1200" dirty="0">
                <a:cs typeface="Arial" pitchFamily="34" charset="0"/>
              </a:rPr>
              <a:t>Initial turbidity was 68 NTU.</a:t>
            </a:r>
          </a:p>
        </p:txBody>
      </p:sp>
      <p:sp>
        <p:nvSpPr>
          <p:cNvPr id="7" name="TextBox 6"/>
          <p:cNvSpPr txBox="1"/>
          <p:nvPr/>
        </p:nvSpPr>
        <p:spPr>
          <a:xfrm>
            <a:off x="5671832" y="5718001"/>
            <a:ext cx="2723342"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6</a:t>
            </a:r>
            <a:endParaRPr lang="en-US" sz="2800" dirty="0"/>
          </a:p>
        </p:txBody>
      </p:sp>
      <p:sp>
        <p:nvSpPr>
          <p:cNvPr id="12" name="Content Placeholder 11"/>
          <p:cNvSpPr>
            <a:spLocks noGrp="1"/>
          </p:cNvSpPr>
          <p:nvPr>
            <p:ph idx="1"/>
          </p:nvPr>
        </p:nvSpPr>
        <p:spPr>
          <a:xfrm>
            <a:off x="5078566" y="1717271"/>
            <a:ext cx="3816052" cy="3670300"/>
          </a:xfrm>
        </p:spPr>
        <p:txBody>
          <a:bodyPr/>
          <a:lstStyle/>
          <a:p>
            <a:r>
              <a:rPr lang="en-US" sz="2000" dirty="0"/>
              <a:t>Zeta potential went to zero (charge neutralization occurred) </a:t>
            </a:r>
            <a:r>
              <a:rPr lang="en-US" sz="2000" b="1" dirty="0"/>
              <a:t>before</a:t>
            </a:r>
            <a:r>
              <a:rPr lang="en-US" sz="2000" dirty="0"/>
              <a:t> best turbidity removal</a:t>
            </a:r>
          </a:p>
          <a:p>
            <a:r>
              <a:rPr lang="en-US" sz="2000" dirty="0"/>
              <a:t>Best performance occurred when zeta potential reached a positive value that </a:t>
            </a:r>
            <a:r>
              <a:rPr lang="en-US" sz="2000" b="1" dirty="0"/>
              <a:t>exceeded</a:t>
            </a:r>
            <a:r>
              <a:rPr lang="en-US" sz="2000" dirty="0"/>
              <a:t> the initial negative value </a:t>
            </a:r>
          </a:p>
          <a:p>
            <a:endParaRPr lang="en-US" sz="2000" dirty="0"/>
          </a:p>
        </p:txBody>
      </p:sp>
      <p:sp>
        <p:nvSpPr>
          <p:cNvPr id="10" name="TextBox 9"/>
          <p:cNvSpPr txBox="1"/>
          <p:nvPr/>
        </p:nvSpPr>
        <p:spPr>
          <a:xfrm>
            <a:off x="2069869" y="4790242"/>
            <a:ext cx="1184940" cy="523220"/>
          </a:xfrm>
          <a:prstGeom prst="rect">
            <a:avLst/>
          </a:prstGeom>
          <a:noFill/>
        </p:spPr>
        <p:txBody>
          <a:bodyPr wrap="none" rtlCol="0">
            <a:spAutoFit/>
          </a:bodyPr>
          <a:lstStyle/>
          <a:p>
            <a:r>
              <a:rPr lang="en-US" dirty="0"/>
              <a:t>pH = 6</a:t>
            </a:r>
          </a:p>
        </p:txBody>
      </p:sp>
      <p:cxnSp>
        <p:nvCxnSpPr>
          <p:cNvPr id="17" name="Straight Connector 16"/>
          <p:cNvCxnSpPr/>
          <p:nvPr/>
        </p:nvCxnSpPr>
        <p:spPr>
          <a:xfrm flipH="1">
            <a:off x="1122218" y="3992895"/>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13905" y="2375837"/>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828057" y="4384425"/>
            <a:ext cx="2918171" cy="338554"/>
          </a:xfrm>
          <a:prstGeom prst="rect">
            <a:avLst/>
          </a:prstGeom>
          <a:noFill/>
        </p:spPr>
        <p:txBody>
          <a:bodyPr wrap="none" rtlCol="0">
            <a:spAutoFit/>
          </a:bodyPr>
          <a:lstStyle/>
          <a:p>
            <a:r>
              <a:rPr lang="en-US" sz="1600" dirty="0"/>
              <a:t>Clay partially covered with </a:t>
            </a:r>
            <a:r>
              <a:rPr lang="en-US" sz="1600" dirty="0" err="1"/>
              <a:t>PACl</a:t>
            </a:r>
            <a:endParaRPr lang="en-US" sz="1600" dirty="0"/>
          </a:p>
        </p:txBody>
      </p:sp>
      <p:grpSp>
        <p:nvGrpSpPr>
          <p:cNvPr id="3555" name="Group 3554"/>
          <p:cNvGrpSpPr/>
          <p:nvPr/>
        </p:nvGrpSpPr>
        <p:grpSpPr>
          <a:xfrm>
            <a:off x="1035234" y="1762476"/>
            <a:ext cx="111415" cy="417335"/>
            <a:chOff x="1035234" y="1762476"/>
            <a:chExt cx="111415" cy="417335"/>
          </a:xfrm>
        </p:grpSpPr>
        <p:grpSp>
          <p:nvGrpSpPr>
            <p:cNvPr id="24"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859" name="Oval 8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8" name="Oval 8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9" name="Oval 8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0" name="Oval 8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1" name="Oval 8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2" name="Oval 8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3" name="Oval 8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4" name="Oval 8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5" name="Oval 8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6" name="Oval 8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7" name="Oval 8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8" name="Oval 8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9" name="Oval 8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0" name="Oval 8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1" name="Oval 9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2" name="Oval 9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3" name="Oval 9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4" name="Oval 9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5" name="Oval 9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6" name="Oval 9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811" name="Oval 8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0" name="Oval 8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763" name="Oval 7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7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7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7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7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7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7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7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7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7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7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7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7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7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7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7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7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2" name="Oval 7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7" name="Flowchart: Magnetic Disk 26"/>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8"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71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4" name="Oval 7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667" name="Oval 6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6" name="Oval 6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6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6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6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6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7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7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7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7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7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7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7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7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7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7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7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7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7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7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619" name="Oval 6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8" name="Oval 6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523" name="Oval 5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2" name="Oval 5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27" name="Oval 4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 name="Oval 4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9"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187" name="Oval 18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 name="Oval 21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1"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91" name="Oval 9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 name="Oval 11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2" name="Group 21"/>
          <p:cNvGrpSpPr/>
          <p:nvPr/>
        </p:nvGrpSpPr>
        <p:grpSpPr>
          <a:xfrm>
            <a:off x="1340635" y="1644734"/>
            <a:ext cx="196906" cy="434633"/>
            <a:chOff x="1457795" y="1535577"/>
            <a:chExt cx="196906" cy="434633"/>
          </a:xfrm>
        </p:grpSpPr>
        <p:grpSp>
          <p:nvGrpSpPr>
            <p:cNvPr id="908" name="Group 503"/>
            <p:cNvGrpSpPr/>
            <p:nvPr/>
          </p:nvGrpSpPr>
          <p:grpSpPr>
            <a:xfrm rot="16855205" flipH="1">
              <a:off x="1495752" y="1943824"/>
              <a:ext cx="26752" cy="21511"/>
              <a:chOff x="2263322" y="2383933"/>
              <a:chExt cx="1623415" cy="1341120"/>
            </a:xfrm>
            <a:solidFill>
              <a:schemeClr val="accent5">
                <a:lumMod val="50000"/>
              </a:schemeClr>
            </a:solidFill>
          </p:grpSpPr>
          <p:sp>
            <p:nvSpPr>
              <p:cNvPr id="1743" name="Oval 174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2" name="Oval 177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3" name="Oval 177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4" name="Oval 177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5" name="Oval 177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6" name="Oval 177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7" name="Oval 177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8" name="Oval 177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9" name="Oval 177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0" name="Oval 177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1" name="Oval 178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2" name="Oval 178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3" name="Oval 178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4" name="Oval 178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5" name="Oval 178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6" name="Oval 178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7" name="Oval 178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8" name="Oval 178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9" name="Oval 178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0" name="Oval 178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9" name="Group 454"/>
            <p:cNvGrpSpPr/>
            <p:nvPr/>
          </p:nvGrpSpPr>
          <p:grpSpPr>
            <a:xfrm rot="16855205" flipH="1">
              <a:off x="1540710" y="1562009"/>
              <a:ext cx="26752" cy="21511"/>
              <a:chOff x="2263322" y="2383933"/>
              <a:chExt cx="1623415" cy="1341120"/>
            </a:xfrm>
            <a:solidFill>
              <a:schemeClr val="accent5">
                <a:lumMod val="50000"/>
              </a:schemeClr>
            </a:solidFill>
          </p:grpSpPr>
          <p:sp>
            <p:nvSpPr>
              <p:cNvPr id="1695" name="Oval 169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4" name="Oval 172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0" name="Group 62"/>
            <p:cNvGrpSpPr/>
            <p:nvPr/>
          </p:nvGrpSpPr>
          <p:grpSpPr>
            <a:xfrm rot="16855205" flipH="1">
              <a:off x="1546137" y="1777606"/>
              <a:ext cx="26752" cy="21511"/>
              <a:chOff x="2263322" y="2383933"/>
              <a:chExt cx="1623415" cy="1341120"/>
            </a:xfrm>
            <a:solidFill>
              <a:schemeClr val="accent5">
                <a:lumMod val="50000"/>
              </a:schemeClr>
            </a:solidFill>
          </p:grpSpPr>
          <p:sp>
            <p:nvSpPr>
              <p:cNvPr id="1647" name="Oval 164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165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166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166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166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166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66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66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66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66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66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66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67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67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67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67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67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6" name="Oval 167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911" name="Flowchart: Magnetic Disk 910"/>
            <p:cNvSpPr/>
            <p:nvPr/>
          </p:nvSpPr>
          <p:spPr>
            <a:xfrm rot="16855205" flipH="1">
              <a:off x="1328874" y="1735730"/>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12" name="Group 8"/>
            <p:cNvGrpSpPr/>
            <p:nvPr/>
          </p:nvGrpSpPr>
          <p:grpSpPr>
            <a:xfrm rot="16855205" flipH="1">
              <a:off x="1569125" y="1582373"/>
              <a:ext cx="26752" cy="21511"/>
              <a:chOff x="2263322" y="2383933"/>
              <a:chExt cx="1623415" cy="1341120"/>
            </a:xfrm>
            <a:solidFill>
              <a:schemeClr val="accent5">
                <a:lumMod val="50000"/>
              </a:schemeClr>
            </a:solidFill>
          </p:grpSpPr>
          <p:sp>
            <p:nvSpPr>
              <p:cNvPr id="159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8" name="Oval 162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3" name="Group 111"/>
            <p:cNvGrpSpPr/>
            <p:nvPr/>
          </p:nvGrpSpPr>
          <p:grpSpPr>
            <a:xfrm rot="16855205" flipH="1">
              <a:off x="1508188" y="1707371"/>
              <a:ext cx="26752" cy="21511"/>
              <a:chOff x="2263322" y="2383933"/>
              <a:chExt cx="1623415" cy="1341120"/>
            </a:xfrm>
            <a:solidFill>
              <a:schemeClr val="accent5">
                <a:lumMod val="50000"/>
              </a:schemeClr>
            </a:solidFill>
          </p:grpSpPr>
          <p:sp>
            <p:nvSpPr>
              <p:cNvPr id="1551" name="Oval 155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0" name="Oval 157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58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58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58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58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58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8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58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58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58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58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159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159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159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159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159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159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159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159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4" name="Group 160"/>
            <p:cNvGrpSpPr/>
            <p:nvPr/>
          </p:nvGrpSpPr>
          <p:grpSpPr>
            <a:xfrm rot="16855205" flipH="1">
              <a:off x="1563375" y="1696624"/>
              <a:ext cx="26752" cy="21511"/>
              <a:chOff x="2263322" y="2383933"/>
              <a:chExt cx="1623415" cy="1341120"/>
            </a:xfrm>
            <a:solidFill>
              <a:schemeClr val="accent5">
                <a:lumMod val="50000"/>
              </a:schemeClr>
            </a:solidFill>
          </p:grpSpPr>
          <p:sp>
            <p:nvSpPr>
              <p:cNvPr id="1503" name="Oval 150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2" name="Oval 153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5" name="Group 209"/>
            <p:cNvGrpSpPr/>
            <p:nvPr/>
          </p:nvGrpSpPr>
          <p:grpSpPr>
            <a:xfrm rot="16855205" flipH="1">
              <a:off x="1547738" y="1829430"/>
              <a:ext cx="26752" cy="21511"/>
              <a:chOff x="2263322" y="2383933"/>
              <a:chExt cx="1623415" cy="1341120"/>
            </a:xfrm>
            <a:solidFill>
              <a:schemeClr val="accent5">
                <a:lumMod val="50000"/>
              </a:schemeClr>
            </a:solidFill>
          </p:grpSpPr>
          <p:sp>
            <p:nvSpPr>
              <p:cNvPr id="1455" name="Oval 145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4" name="Oval 148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6" name="Group 258"/>
            <p:cNvGrpSpPr/>
            <p:nvPr/>
          </p:nvGrpSpPr>
          <p:grpSpPr>
            <a:xfrm rot="16855205" flipH="1">
              <a:off x="1539919" y="1895833"/>
              <a:ext cx="26752" cy="21511"/>
              <a:chOff x="2263322" y="2383933"/>
              <a:chExt cx="1623415" cy="1341120"/>
            </a:xfrm>
            <a:solidFill>
              <a:schemeClr val="accent5">
                <a:lumMod val="50000"/>
              </a:schemeClr>
            </a:solidFill>
          </p:grpSpPr>
          <p:sp>
            <p:nvSpPr>
              <p:cNvPr id="1407" name="Oval 14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6" name="Oval 14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7" name="Group 307"/>
            <p:cNvGrpSpPr/>
            <p:nvPr/>
          </p:nvGrpSpPr>
          <p:grpSpPr>
            <a:xfrm rot="16855205" flipH="1">
              <a:off x="1492550" y="1840176"/>
              <a:ext cx="26753" cy="21511"/>
              <a:chOff x="2263322" y="2383933"/>
              <a:chExt cx="1623415" cy="1341120"/>
            </a:xfrm>
            <a:solidFill>
              <a:schemeClr val="accent5">
                <a:lumMod val="50000"/>
              </a:schemeClr>
            </a:solidFill>
          </p:grpSpPr>
          <p:sp>
            <p:nvSpPr>
              <p:cNvPr id="1359" name="Oval 135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8" name="Oval 138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8" name="Group 356"/>
            <p:cNvGrpSpPr/>
            <p:nvPr/>
          </p:nvGrpSpPr>
          <p:grpSpPr>
            <a:xfrm rot="16855205" flipH="1">
              <a:off x="1510496" y="1622345"/>
              <a:ext cx="26752" cy="21511"/>
              <a:chOff x="2263322" y="2383933"/>
              <a:chExt cx="1623415" cy="1341120"/>
            </a:xfrm>
            <a:solidFill>
              <a:schemeClr val="accent5">
                <a:lumMod val="50000"/>
              </a:schemeClr>
            </a:solidFill>
          </p:grpSpPr>
          <p:sp>
            <p:nvSpPr>
              <p:cNvPr id="1311" name="Oval 1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0" name="Oval 1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19" name="Group 405"/>
            <p:cNvGrpSpPr/>
            <p:nvPr/>
          </p:nvGrpSpPr>
          <p:grpSpPr>
            <a:xfrm rot="16855205" flipH="1">
              <a:off x="1484461" y="1778030"/>
              <a:ext cx="26752" cy="21511"/>
              <a:chOff x="2263322" y="2383933"/>
              <a:chExt cx="1623415" cy="1341120"/>
            </a:xfrm>
            <a:solidFill>
              <a:schemeClr val="accent5">
                <a:lumMod val="50000"/>
              </a:schemeClr>
            </a:solidFill>
          </p:grpSpPr>
          <p:sp>
            <p:nvSpPr>
              <p:cNvPr id="1263" name="Oval 126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2" name="Oval 129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0" name="Group 552"/>
            <p:cNvGrpSpPr/>
            <p:nvPr/>
          </p:nvGrpSpPr>
          <p:grpSpPr>
            <a:xfrm rot="16855205" flipH="1">
              <a:off x="1535824" y="1603510"/>
              <a:ext cx="26752" cy="21511"/>
              <a:chOff x="2263322" y="2383933"/>
              <a:chExt cx="1623415" cy="1341120"/>
            </a:xfrm>
            <a:solidFill>
              <a:schemeClr val="accent5">
                <a:lumMod val="50000"/>
              </a:schemeClr>
            </a:solidFill>
          </p:grpSpPr>
          <p:sp>
            <p:nvSpPr>
              <p:cNvPr id="1215" name="Oval 12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4" name="Oval 12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1" name="Group 601"/>
            <p:cNvGrpSpPr/>
            <p:nvPr/>
          </p:nvGrpSpPr>
          <p:grpSpPr>
            <a:xfrm rot="16855205" flipH="1">
              <a:off x="1500639" y="1902323"/>
              <a:ext cx="26752" cy="21511"/>
              <a:chOff x="2263322" y="2383933"/>
              <a:chExt cx="1623415" cy="1341120"/>
            </a:xfrm>
            <a:solidFill>
              <a:schemeClr val="accent5">
                <a:lumMod val="50000"/>
              </a:schemeClr>
            </a:solidFill>
          </p:grpSpPr>
          <p:sp>
            <p:nvSpPr>
              <p:cNvPr id="1167" name="Oval 116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6" name="Oval 119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2" name="Group 650"/>
            <p:cNvGrpSpPr/>
            <p:nvPr/>
          </p:nvGrpSpPr>
          <p:grpSpPr>
            <a:xfrm rot="16855205" flipH="1">
              <a:off x="1535116" y="1740360"/>
              <a:ext cx="26752" cy="21511"/>
              <a:chOff x="2263322" y="2383933"/>
              <a:chExt cx="1623415" cy="1341120"/>
            </a:xfrm>
            <a:solidFill>
              <a:schemeClr val="accent5">
                <a:lumMod val="50000"/>
              </a:schemeClr>
            </a:solidFill>
          </p:grpSpPr>
          <p:sp>
            <p:nvSpPr>
              <p:cNvPr id="1119" name="Oval 11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8" name="Oval 11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3" name="Group 3251"/>
            <p:cNvGrpSpPr/>
            <p:nvPr/>
          </p:nvGrpSpPr>
          <p:grpSpPr>
            <a:xfrm rot="16855205" flipH="1">
              <a:off x="1514322" y="1786118"/>
              <a:ext cx="26752" cy="21511"/>
              <a:chOff x="2263322" y="2383933"/>
              <a:chExt cx="1623415" cy="1341120"/>
            </a:xfrm>
            <a:solidFill>
              <a:schemeClr val="accent5">
                <a:lumMod val="50000"/>
              </a:schemeClr>
            </a:solidFill>
          </p:grpSpPr>
          <p:sp>
            <p:nvSpPr>
              <p:cNvPr id="1071" name="Oval 107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0" name="Oval 109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4" name="Group 3300"/>
            <p:cNvGrpSpPr/>
            <p:nvPr/>
          </p:nvGrpSpPr>
          <p:grpSpPr>
            <a:xfrm rot="16855205" flipH="1">
              <a:off x="1528898" y="1858587"/>
              <a:ext cx="26752" cy="21511"/>
              <a:chOff x="2263322" y="2383933"/>
              <a:chExt cx="1623415" cy="1341120"/>
            </a:xfrm>
            <a:solidFill>
              <a:schemeClr val="accent5">
                <a:lumMod val="50000"/>
              </a:schemeClr>
            </a:solidFill>
          </p:grpSpPr>
          <p:sp>
            <p:nvSpPr>
              <p:cNvPr id="1023" name="Oval 10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2" name="Oval 10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5" name="Group 3349"/>
            <p:cNvGrpSpPr/>
            <p:nvPr/>
          </p:nvGrpSpPr>
          <p:grpSpPr>
            <a:xfrm rot="16855205" flipH="1">
              <a:off x="1479221" y="1887956"/>
              <a:ext cx="26752" cy="21511"/>
              <a:chOff x="2263322" y="2383933"/>
              <a:chExt cx="1623415" cy="1341120"/>
            </a:xfrm>
            <a:solidFill>
              <a:schemeClr val="accent5">
                <a:lumMod val="50000"/>
              </a:schemeClr>
            </a:solidFill>
          </p:grpSpPr>
          <p:sp>
            <p:nvSpPr>
              <p:cNvPr id="975" name="Oval 97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4" name="Oval 100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26" name="Group 3398"/>
            <p:cNvGrpSpPr/>
            <p:nvPr/>
          </p:nvGrpSpPr>
          <p:grpSpPr>
            <a:xfrm rot="16855205" flipH="1">
              <a:off x="1528982" y="1661613"/>
              <a:ext cx="26752" cy="21511"/>
              <a:chOff x="2263322" y="2383933"/>
              <a:chExt cx="1623415" cy="1341120"/>
            </a:xfrm>
            <a:solidFill>
              <a:schemeClr val="accent5">
                <a:lumMod val="50000"/>
              </a:schemeClr>
            </a:solidFill>
          </p:grpSpPr>
          <p:sp>
            <p:nvSpPr>
              <p:cNvPr id="927" name="Oval 9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6" name="Oval 9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503"/>
            <p:cNvGrpSpPr/>
            <p:nvPr/>
          </p:nvGrpSpPr>
          <p:grpSpPr>
            <a:xfrm rot="16855205" flipH="1">
              <a:off x="1471706" y="1920012"/>
              <a:ext cx="26752" cy="21511"/>
              <a:chOff x="2263322" y="2383933"/>
              <a:chExt cx="1623415" cy="1341120"/>
            </a:xfrm>
            <a:solidFill>
              <a:schemeClr val="accent5">
                <a:lumMod val="50000"/>
              </a:schemeClr>
            </a:solidFill>
          </p:grpSpPr>
          <p:sp>
            <p:nvSpPr>
              <p:cNvPr id="1792" name="Oval 179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40" name="Group 454"/>
            <p:cNvGrpSpPr/>
            <p:nvPr/>
          </p:nvGrpSpPr>
          <p:grpSpPr>
            <a:xfrm rot="16855205" flipH="1">
              <a:off x="1516664" y="1538197"/>
              <a:ext cx="26752" cy="21511"/>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89" name="Group 62"/>
            <p:cNvGrpSpPr/>
            <p:nvPr/>
          </p:nvGrpSpPr>
          <p:grpSpPr>
            <a:xfrm rot="16855205" flipH="1">
              <a:off x="1522091" y="1753794"/>
              <a:ext cx="26752" cy="21511"/>
              <a:chOff x="2263322" y="2383933"/>
              <a:chExt cx="1623415" cy="1341120"/>
            </a:xfrm>
            <a:solidFill>
              <a:schemeClr val="accent5">
                <a:lumMod val="50000"/>
              </a:schemeClr>
            </a:solidFill>
          </p:grpSpPr>
          <p:sp>
            <p:nvSpPr>
              <p:cNvPr id="1890" name="Oval 188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38" name="Group 8"/>
            <p:cNvGrpSpPr/>
            <p:nvPr/>
          </p:nvGrpSpPr>
          <p:grpSpPr>
            <a:xfrm rot="16855205" flipH="1">
              <a:off x="1545079" y="1558561"/>
              <a:ext cx="26752" cy="21511"/>
              <a:chOff x="2263322" y="2383933"/>
              <a:chExt cx="1623415" cy="1341120"/>
            </a:xfrm>
            <a:solidFill>
              <a:schemeClr val="accent5">
                <a:lumMod val="50000"/>
              </a:schemeClr>
            </a:solidFill>
          </p:grpSpPr>
          <p:sp>
            <p:nvSpPr>
              <p:cNvPr id="193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87" name="Group 111"/>
            <p:cNvGrpSpPr/>
            <p:nvPr/>
          </p:nvGrpSpPr>
          <p:grpSpPr>
            <a:xfrm rot="16855205" flipH="1">
              <a:off x="1484142" y="1683559"/>
              <a:ext cx="26752" cy="21511"/>
              <a:chOff x="2263322" y="2383933"/>
              <a:chExt cx="1623415" cy="1341120"/>
            </a:xfrm>
            <a:solidFill>
              <a:schemeClr val="accent5">
                <a:lumMod val="50000"/>
              </a:schemeClr>
            </a:solidFill>
          </p:grpSpPr>
          <p:sp>
            <p:nvSpPr>
              <p:cNvPr id="1988" name="Oval 198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36" name="Group 160"/>
            <p:cNvGrpSpPr/>
            <p:nvPr/>
          </p:nvGrpSpPr>
          <p:grpSpPr>
            <a:xfrm rot="16855205" flipH="1">
              <a:off x="1539329" y="1672812"/>
              <a:ext cx="26752" cy="21511"/>
              <a:chOff x="2263322" y="2383933"/>
              <a:chExt cx="1623415" cy="1341120"/>
            </a:xfrm>
            <a:solidFill>
              <a:schemeClr val="accent5">
                <a:lumMod val="50000"/>
              </a:schemeClr>
            </a:solidFill>
          </p:grpSpPr>
          <p:sp>
            <p:nvSpPr>
              <p:cNvPr id="2037" name="Oval 20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85" name="Group 209"/>
            <p:cNvGrpSpPr/>
            <p:nvPr/>
          </p:nvGrpSpPr>
          <p:grpSpPr>
            <a:xfrm rot="16855205" flipH="1">
              <a:off x="1523692" y="1805618"/>
              <a:ext cx="26752" cy="21511"/>
              <a:chOff x="2263322" y="2383933"/>
              <a:chExt cx="1623415" cy="1341120"/>
            </a:xfrm>
            <a:solidFill>
              <a:schemeClr val="accent5">
                <a:lumMod val="50000"/>
              </a:schemeClr>
            </a:solidFill>
          </p:grpSpPr>
          <p:sp>
            <p:nvSpPr>
              <p:cNvPr id="2086" name="Oval 208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34" name="Group 258"/>
            <p:cNvGrpSpPr/>
            <p:nvPr/>
          </p:nvGrpSpPr>
          <p:grpSpPr>
            <a:xfrm rot="16855205" flipH="1">
              <a:off x="1515873" y="1872021"/>
              <a:ext cx="26752" cy="21511"/>
              <a:chOff x="2263322" y="2383933"/>
              <a:chExt cx="1623415" cy="1341120"/>
            </a:xfrm>
            <a:solidFill>
              <a:schemeClr val="accent5">
                <a:lumMod val="50000"/>
              </a:schemeClr>
            </a:solidFill>
          </p:grpSpPr>
          <p:sp>
            <p:nvSpPr>
              <p:cNvPr id="2135" name="Oval 213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83" name="Group 307"/>
            <p:cNvGrpSpPr/>
            <p:nvPr/>
          </p:nvGrpSpPr>
          <p:grpSpPr>
            <a:xfrm rot="16855205" flipH="1">
              <a:off x="1468504" y="1816364"/>
              <a:ext cx="26753" cy="21511"/>
              <a:chOff x="2263322" y="2383933"/>
              <a:chExt cx="1623415" cy="1341120"/>
            </a:xfrm>
            <a:solidFill>
              <a:schemeClr val="accent5">
                <a:lumMod val="50000"/>
              </a:schemeClr>
            </a:solidFill>
          </p:grpSpPr>
          <p:sp>
            <p:nvSpPr>
              <p:cNvPr id="2184" name="Oval 218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32" name="Group 356"/>
            <p:cNvGrpSpPr/>
            <p:nvPr/>
          </p:nvGrpSpPr>
          <p:grpSpPr>
            <a:xfrm rot="16855205" flipH="1">
              <a:off x="1486450" y="1598533"/>
              <a:ext cx="26752" cy="21511"/>
              <a:chOff x="2263322" y="2383933"/>
              <a:chExt cx="1623415" cy="1341120"/>
            </a:xfrm>
            <a:solidFill>
              <a:schemeClr val="accent5">
                <a:lumMod val="50000"/>
              </a:schemeClr>
            </a:solidFill>
          </p:grpSpPr>
          <p:sp>
            <p:nvSpPr>
              <p:cNvPr id="2233" name="Oval 22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81" name="Group 405"/>
            <p:cNvGrpSpPr/>
            <p:nvPr/>
          </p:nvGrpSpPr>
          <p:grpSpPr>
            <a:xfrm rot="16855205" flipH="1">
              <a:off x="1460415" y="1754218"/>
              <a:ext cx="26752" cy="21511"/>
              <a:chOff x="2263322" y="2383933"/>
              <a:chExt cx="1623415" cy="1341120"/>
            </a:xfrm>
            <a:solidFill>
              <a:schemeClr val="accent5">
                <a:lumMod val="50000"/>
              </a:schemeClr>
            </a:solidFill>
          </p:grpSpPr>
          <p:sp>
            <p:nvSpPr>
              <p:cNvPr id="2282" name="Oval 228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1" name="Oval 232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30" name="Group 552"/>
            <p:cNvGrpSpPr/>
            <p:nvPr/>
          </p:nvGrpSpPr>
          <p:grpSpPr>
            <a:xfrm rot="16855205" flipH="1">
              <a:off x="1511778" y="1579698"/>
              <a:ext cx="26752" cy="21511"/>
              <a:chOff x="2263322" y="2383933"/>
              <a:chExt cx="1623415" cy="1341120"/>
            </a:xfrm>
            <a:solidFill>
              <a:schemeClr val="accent5">
                <a:lumMod val="50000"/>
              </a:schemeClr>
            </a:solidFill>
          </p:grpSpPr>
          <p:sp>
            <p:nvSpPr>
              <p:cNvPr id="2331" name="Oval 233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9" name="Oval 236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79" name="Group 601"/>
            <p:cNvGrpSpPr/>
            <p:nvPr/>
          </p:nvGrpSpPr>
          <p:grpSpPr>
            <a:xfrm rot="16855205" flipH="1">
              <a:off x="1476593" y="1878511"/>
              <a:ext cx="26752" cy="21511"/>
              <a:chOff x="2263322" y="2383933"/>
              <a:chExt cx="1623415" cy="1341120"/>
            </a:xfrm>
            <a:solidFill>
              <a:schemeClr val="accent5">
                <a:lumMod val="50000"/>
              </a:schemeClr>
            </a:solidFill>
          </p:grpSpPr>
          <p:sp>
            <p:nvSpPr>
              <p:cNvPr id="2380" name="Oval 237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28" name="Group 650"/>
            <p:cNvGrpSpPr/>
            <p:nvPr/>
          </p:nvGrpSpPr>
          <p:grpSpPr>
            <a:xfrm rot="16855205" flipH="1">
              <a:off x="1511070" y="1716548"/>
              <a:ext cx="26752" cy="21511"/>
              <a:chOff x="2263322" y="2383933"/>
              <a:chExt cx="1623415" cy="1341120"/>
            </a:xfrm>
            <a:solidFill>
              <a:schemeClr val="accent5">
                <a:lumMod val="50000"/>
              </a:schemeClr>
            </a:solidFill>
          </p:grpSpPr>
          <p:sp>
            <p:nvSpPr>
              <p:cNvPr id="2429" name="Oval 24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5" name="Oval 24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24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24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24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24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24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24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24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24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24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24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4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77" name="Group 3251"/>
            <p:cNvGrpSpPr/>
            <p:nvPr/>
          </p:nvGrpSpPr>
          <p:grpSpPr>
            <a:xfrm rot="16855205" flipH="1">
              <a:off x="1490276" y="1762306"/>
              <a:ext cx="26752" cy="21511"/>
              <a:chOff x="2263322" y="2383933"/>
              <a:chExt cx="1623415" cy="1341120"/>
            </a:xfrm>
            <a:solidFill>
              <a:schemeClr val="accent5">
                <a:lumMod val="50000"/>
              </a:schemeClr>
            </a:solidFill>
          </p:grpSpPr>
          <p:sp>
            <p:nvSpPr>
              <p:cNvPr id="2478" name="Oval 247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47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7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48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48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48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48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48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248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26" name="Group 3300"/>
            <p:cNvGrpSpPr/>
            <p:nvPr/>
          </p:nvGrpSpPr>
          <p:grpSpPr>
            <a:xfrm rot="16855205" flipH="1">
              <a:off x="1504852" y="1834775"/>
              <a:ext cx="26752" cy="21511"/>
              <a:chOff x="2263322" y="2383933"/>
              <a:chExt cx="1623415" cy="1341120"/>
            </a:xfrm>
            <a:solidFill>
              <a:schemeClr val="accent5">
                <a:lumMod val="50000"/>
              </a:schemeClr>
            </a:solidFill>
          </p:grpSpPr>
          <p:sp>
            <p:nvSpPr>
              <p:cNvPr id="2527" name="Oval 252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254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254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254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254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254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254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255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255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255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255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255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255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255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255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255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255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575" name="Group 3349"/>
            <p:cNvGrpSpPr/>
            <p:nvPr/>
          </p:nvGrpSpPr>
          <p:grpSpPr>
            <a:xfrm rot="16855205" flipH="1">
              <a:off x="1455175" y="1864144"/>
              <a:ext cx="26752" cy="21511"/>
              <a:chOff x="2263322" y="2383933"/>
              <a:chExt cx="1623415" cy="1341120"/>
            </a:xfrm>
            <a:solidFill>
              <a:schemeClr val="accent5">
                <a:lumMod val="50000"/>
              </a:schemeClr>
            </a:solidFill>
          </p:grpSpPr>
          <p:sp>
            <p:nvSpPr>
              <p:cNvPr id="2576" name="Oval 257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24" name="Group 3398"/>
            <p:cNvGrpSpPr/>
            <p:nvPr/>
          </p:nvGrpSpPr>
          <p:grpSpPr>
            <a:xfrm rot="16855205" flipH="1">
              <a:off x="1504936" y="1637801"/>
              <a:ext cx="26752" cy="21511"/>
              <a:chOff x="2263322" y="2383933"/>
              <a:chExt cx="1623415" cy="1341120"/>
            </a:xfrm>
            <a:solidFill>
              <a:schemeClr val="accent5">
                <a:lumMod val="50000"/>
              </a:schemeClr>
            </a:solidFill>
          </p:grpSpPr>
          <p:sp>
            <p:nvSpPr>
              <p:cNvPr id="2625" name="Oval 26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7" name="Oval 26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8" name="Oval 26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9" name="Oval 26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0" name="Oval 26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1" name="Oval 26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2" name="Oval 26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3" name="Oval 26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4" name="Oval 26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5" name="Oval 26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6" name="Oval 26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7" name="Oval 26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8" name="Oval 26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9" name="Oval 26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0" name="Oval 26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1" name="Oval 26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2" name="Oval 26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503"/>
            <p:cNvGrpSpPr/>
            <p:nvPr/>
          </p:nvGrpSpPr>
          <p:grpSpPr>
            <a:xfrm rot="16855205" flipH="1">
              <a:off x="1557197" y="1939062"/>
              <a:ext cx="26752" cy="21511"/>
              <a:chOff x="2263322" y="2383933"/>
              <a:chExt cx="1623415" cy="1341120"/>
            </a:xfrm>
            <a:solidFill>
              <a:schemeClr val="accent5">
                <a:lumMod val="50000"/>
              </a:schemeClr>
            </a:solidFill>
          </p:grpSpPr>
          <p:sp>
            <p:nvSpPr>
              <p:cNvPr id="2674" name="Oval 267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5" name="Oval 267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6" name="Oval 267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7" name="Oval 267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22" name="Group 454"/>
            <p:cNvGrpSpPr/>
            <p:nvPr/>
          </p:nvGrpSpPr>
          <p:grpSpPr>
            <a:xfrm rot="16855205" flipH="1">
              <a:off x="1602155" y="1557247"/>
              <a:ext cx="26752" cy="21511"/>
              <a:chOff x="2263322" y="2383933"/>
              <a:chExt cx="1623415" cy="1341120"/>
            </a:xfrm>
            <a:solidFill>
              <a:schemeClr val="accent5">
                <a:lumMod val="50000"/>
              </a:schemeClr>
            </a:solidFill>
          </p:grpSpPr>
          <p:sp>
            <p:nvSpPr>
              <p:cNvPr id="2723" name="Oval 272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5" name="Oval 272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771" name="Group 62"/>
            <p:cNvGrpSpPr/>
            <p:nvPr/>
          </p:nvGrpSpPr>
          <p:grpSpPr>
            <a:xfrm rot="16855205" flipH="1">
              <a:off x="1607582" y="1772844"/>
              <a:ext cx="26752" cy="21511"/>
              <a:chOff x="2263322" y="2383933"/>
              <a:chExt cx="1623415" cy="1341120"/>
            </a:xfrm>
            <a:solidFill>
              <a:schemeClr val="accent5">
                <a:lumMod val="50000"/>
              </a:schemeClr>
            </a:solidFill>
          </p:grpSpPr>
          <p:sp>
            <p:nvSpPr>
              <p:cNvPr id="2772" name="Oval 277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3" name="Oval 277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20" name="Group 8"/>
            <p:cNvGrpSpPr/>
            <p:nvPr/>
          </p:nvGrpSpPr>
          <p:grpSpPr>
            <a:xfrm rot="16855205" flipH="1">
              <a:off x="1630570" y="1577611"/>
              <a:ext cx="26752" cy="21511"/>
              <a:chOff x="2263322" y="2383933"/>
              <a:chExt cx="1623415" cy="1341120"/>
            </a:xfrm>
            <a:solidFill>
              <a:schemeClr val="accent5">
                <a:lumMod val="50000"/>
              </a:schemeClr>
            </a:solidFill>
          </p:grpSpPr>
          <p:sp>
            <p:nvSpPr>
              <p:cNvPr id="282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869" name="Group 111"/>
            <p:cNvGrpSpPr/>
            <p:nvPr/>
          </p:nvGrpSpPr>
          <p:grpSpPr>
            <a:xfrm rot="16855205" flipH="1">
              <a:off x="1569633" y="1702609"/>
              <a:ext cx="26752" cy="21511"/>
              <a:chOff x="2263322" y="2383933"/>
              <a:chExt cx="1623415" cy="1341120"/>
            </a:xfrm>
            <a:solidFill>
              <a:schemeClr val="accent5">
                <a:lumMod val="50000"/>
              </a:schemeClr>
            </a:solidFill>
          </p:grpSpPr>
          <p:sp>
            <p:nvSpPr>
              <p:cNvPr id="2870" name="Oval 286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7" name="Oval 291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18" name="Group 160"/>
            <p:cNvGrpSpPr/>
            <p:nvPr/>
          </p:nvGrpSpPr>
          <p:grpSpPr>
            <a:xfrm rot="16855205" flipH="1">
              <a:off x="1624820" y="1691862"/>
              <a:ext cx="26752" cy="21511"/>
              <a:chOff x="2263322" y="2383933"/>
              <a:chExt cx="1623415" cy="1341120"/>
            </a:xfrm>
            <a:solidFill>
              <a:schemeClr val="accent5">
                <a:lumMod val="50000"/>
              </a:schemeClr>
            </a:solidFill>
          </p:grpSpPr>
          <p:sp>
            <p:nvSpPr>
              <p:cNvPr id="2919" name="Oval 291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5" name="Oval 296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967" name="Group 209"/>
            <p:cNvGrpSpPr/>
            <p:nvPr/>
          </p:nvGrpSpPr>
          <p:grpSpPr>
            <a:xfrm rot="16855205" flipH="1">
              <a:off x="1609183" y="1824668"/>
              <a:ext cx="26752" cy="21511"/>
              <a:chOff x="2263322" y="2383933"/>
              <a:chExt cx="1623415" cy="1341120"/>
            </a:xfrm>
            <a:solidFill>
              <a:schemeClr val="accent5">
                <a:lumMod val="50000"/>
              </a:schemeClr>
            </a:solidFill>
          </p:grpSpPr>
          <p:sp>
            <p:nvSpPr>
              <p:cNvPr id="2968" name="Oval 296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3" name="Oval 301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16" name="Group 258"/>
            <p:cNvGrpSpPr/>
            <p:nvPr/>
          </p:nvGrpSpPr>
          <p:grpSpPr>
            <a:xfrm rot="16855205" flipH="1">
              <a:off x="1601364" y="1891071"/>
              <a:ext cx="26752" cy="21511"/>
              <a:chOff x="2263322" y="2383933"/>
              <a:chExt cx="1623415" cy="1341120"/>
            </a:xfrm>
            <a:solidFill>
              <a:schemeClr val="accent5">
                <a:lumMod val="50000"/>
              </a:schemeClr>
            </a:solidFill>
          </p:grpSpPr>
          <p:sp>
            <p:nvSpPr>
              <p:cNvPr id="3017" name="Oval 30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1" name="Oval 30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065" name="Group 307"/>
            <p:cNvGrpSpPr/>
            <p:nvPr/>
          </p:nvGrpSpPr>
          <p:grpSpPr>
            <a:xfrm rot="16855205" flipH="1">
              <a:off x="1553995" y="1835414"/>
              <a:ext cx="26753" cy="21511"/>
              <a:chOff x="2263322" y="2383933"/>
              <a:chExt cx="1623415" cy="1341120"/>
            </a:xfrm>
            <a:solidFill>
              <a:schemeClr val="accent5">
                <a:lumMod val="50000"/>
              </a:schemeClr>
            </a:solidFill>
          </p:grpSpPr>
          <p:sp>
            <p:nvSpPr>
              <p:cNvPr id="3066" name="Oval 3065"/>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9" name="Oval 3108"/>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14" name="Group 356"/>
            <p:cNvGrpSpPr/>
            <p:nvPr/>
          </p:nvGrpSpPr>
          <p:grpSpPr>
            <a:xfrm rot="16855205" flipH="1">
              <a:off x="1571941" y="1617583"/>
              <a:ext cx="26752" cy="21511"/>
              <a:chOff x="2263322" y="2383933"/>
              <a:chExt cx="1623415" cy="1341120"/>
            </a:xfrm>
            <a:solidFill>
              <a:schemeClr val="accent5">
                <a:lumMod val="50000"/>
              </a:schemeClr>
            </a:solidFill>
          </p:grpSpPr>
          <p:sp>
            <p:nvSpPr>
              <p:cNvPr id="3115" name="Oval 311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7" name="Oval 315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163" name="Group 405"/>
            <p:cNvGrpSpPr/>
            <p:nvPr/>
          </p:nvGrpSpPr>
          <p:grpSpPr>
            <a:xfrm rot="16855205" flipH="1">
              <a:off x="1545906" y="1773268"/>
              <a:ext cx="26752" cy="21511"/>
              <a:chOff x="2263322" y="2383933"/>
              <a:chExt cx="1623415" cy="1341120"/>
            </a:xfrm>
            <a:solidFill>
              <a:schemeClr val="accent5">
                <a:lumMod val="50000"/>
              </a:schemeClr>
            </a:solidFill>
          </p:grpSpPr>
          <p:sp>
            <p:nvSpPr>
              <p:cNvPr id="3164" name="Oval 3163"/>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5" name="Oval 32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12" name="Group 552"/>
            <p:cNvGrpSpPr/>
            <p:nvPr/>
          </p:nvGrpSpPr>
          <p:grpSpPr>
            <a:xfrm rot="16855205" flipH="1">
              <a:off x="1597269" y="1598748"/>
              <a:ext cx="26752" cy="21511"/>
              <a:chOff x="2263322" y="2383933"/>
              <a:chExt cx="1623415" cy="1341120"/>
            </a:xfrm>
            <a:solidFill>
              <a:schemeClr val="accent5">
                <a:lumMod val="50000"/>
              </a:schemeClr>
            </a:solidFill>
          </p:grpSpPr>
          <p:sp>
            <p:nvSpPr>
              <p:cNvPr id="3213" name="Oval 32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3" name="Oval 32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261" name="Group 601"/>
            <p:cNvGrpSpPr/>
            <p:nvPr/>
          </p:nvGrpSpPr>
          <p:grpSpPr>
            <a:xfrm rot="16855205" flipH="1">
              <a:off x="1562084" y="1897561"/>
              <a:ext cx="26752" cy="21511"/>
              <a:chOff x="2263322" y="2383933"/>
              <a:chExt cx="1623415" cy="1341120"/>
            </a:xfrm>
            <a:solidFill>
              <a:schemeClr val="accent5">
                <a:lumMod val="50000"/>
              </a:schemeClr>
            </a:solidFill>
          </p:grpSpPr>
          <p:sp>
            <p:nvSpPr>
              <p:cNvPr id="3262" name="Oval 3261"/>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1" name="Oval 3300"/>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10" name="Group 650"/>
            <p:cNvGrpSpPr/>
            <p:nvPr/>
          </p:nvGrpSpPr>
          <p:grpSpPr>
            <a:xfrm rot="16855205" flipH="1">
              <a:off x="1596561" y="1735598"/>
              <a:ext cx="26752" cy="21511"/>
              <a:chOff x="2263322" y="2383933"/>
              <a:chExt cx="1623415" cy="1341120"/>
            </a:xfrm>
            <a:solidFill>
              <a:schemeClr val="accent5">
                <a:lumMod val="50000"/>
              </a:schemeClr>
            </a:solidFill>
          </p:grpSpPr>
          <p:sp>
            <p:nvSpPr>
              <p:cNvPr id="3311" name="Oval 331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9" name="Oval 334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334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335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335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335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335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335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335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335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335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359" name="Group 3251"/>
            <p:cNvGrpSpPr/>
            <p:nvPr/>
          </p:nvGrpSpPr>
          <p:grpSpPr>
            <a:xfrm rot="16855205" flipH="1">
              <a:off x="1575767" y="1781356"/>
              <a:ext cx="26752" cy="21511"/>
              <a:chOff x="2263322" y="2383933"/>
              <a:chExt cx="1623415" cy="1341120"/>
            </a:xfrm>
            <a:solidFill>
              <a:schemeClr val="accent5">
                <a:lumMod val="50000"/>
              </a:schemeClr>
            </a:solidFill>
          </p:grpSpPr>
          <p:sp>
            <p:nvSpPr>
              <p:cNvPr id="3360" name="Oval 335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336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336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336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336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336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336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336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336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336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36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7" name="Oval 3396"/>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08" name="Group 3300"/>
            <p:cNvGrpSpPr/>
            <p:nvPr/>
          </p:nvGrpSpPr>
          <p:grpSpPr>
            <a:xfrm rot="16855205" flipH="1">
              <a:off x="1590343" y="1853825"/>
              <a:ext cx="26752" cy="21511"/>
              <a:chOff x="2263322" y="2383933"/>
              <a:chExt cx="1623415" cy="1341120"/>
            </a:xfrm>
            <a:solidFill>
              <a:schemeClr val="accent5">
                <a:lumMod val="50000"/>
              </a:schemeClr>
            </a:solidFill>
          </p:grpSpPr>
          <p:sp>
            <p:nvSpPr>
              <p:cNvPr id="3409" name="Oval 34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34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34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34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34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34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34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34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34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34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34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34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34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34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34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34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34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5" name="Oval 34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457" name="Group 3349"/>
            <p:cNvGrpSpPr/>
            <p:nvPr/>
          </p:nvGrpSpPr>
          <p:grpSpPr>
            <a:xfrm rot="16855205" flipH="1">
              <a:off x="1540666" y="1883194"/>
              <a:ext cx="26752" cy="21511"/>
              <a:chOff x="2263322" y="2383933"/>
              <a:chExt cx="1623415" cy="1341120"/>
            </a:xfrm>
            <a:solidFill>
              <a:schemeClr val="accent5">
                <a:lumMod val="50000"/>
              </a:schemeClr>
            </a:solidFill>
          </p:grpSpPr>
          <p:sp>
            <p:nvSpPr>
              <p:cNvPr id="3458" name="Oval 3457"/>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3" name="Oval 3492"/>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3506" name="Group 3398"/>
            <p:cNvGrpSpPr/>
            <p:nvPr/>
          </p:nvGrpSpPr>
          <p:grpSpPr>
            <a:xfrm rot="16855205" flipH="1">
              <a:off x="1590427" y="1656851"/>
              <a:ext cx="26752" cy="21511"/>
              <a:chOff x="2263322" y="2383933"/>
              <a:chExt cx="1623415" cy="1341120"/>
            </a:xfrm>
            <a:solidFill>
              <a:schemeClr val="accent5">
                <a:lumMod val="50000"/>
              </a:schemeClr>
            </a:solidFill>
          </p:grpSpPr>
          <p:sp>
            <p:nvSpPr>
              <p:cNvPr id="3507" name="Oval 350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1" name="Oval 354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2" name="Oval 354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3" name="Oval 354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4" name="Oval 354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5" name="Oval 354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6" name="Oval 354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7" name="Oval 354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8" name="Oval 354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9" name="Oval 354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0" name="Oval 354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1" name="Oval 355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2" name="Oval 355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3" name="Oval 355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4" name="Oval 355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4441" name="Group 4440"/>
          <p:cNvGrpSpPr/>
          <p:nvPr/>
        </p:nvGrpSpPr>
        <p:grpSpPr>
          <a:xfrm>
            <a:off x="5427413" y="4345035"/>
            <a:ext cx="111415" cy="417335"/>
            <a:chOff x="1035234" y="1762476"/>
            <a:chExt cx="111415" cy="417335"/>
          </a:xfrm>
        </p:grpSpPr>
        <p:grpSp>
          <p:nvGrpSpPr>
            <p:cNvPr id="4442" name="Group 503"/>
            <p:cNvGrpSpPr/>
            <p:nvPr/>
          </p:nvGrpSpPr>
          <p:grpSpPr>
            <a:xfrm rot="16855205" flipH="1">
              <a:off x="1049145" y="2153425"/>
              <a:ext cx="26752" cy="21511"/>
              <a:chOff x="2263322" y="2383933"/>
              <a:chExt cx="1623415" cy="1341120"/>
            </a:xfrm>
            <a:solidFill>
              <a:schemeClr val="accent5">
                <a:lumMod val="50000"/>
              </a:schemeClr>
            </a:solidFill>
          </p:grpSpPr>
          <p:sp>
            <p:nvSpPr>
              <p:cNvPr id="4885" name="Oval 48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6" name="Oval 48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7" name="Oval 48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8" name="Oval 48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9" name="Oval 48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0" name="Oval 48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1" name="Oval 48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2" name="Oval 48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3" name="Oval 48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4" name="Oval 48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5" name="Oval 48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6" name="Oval 48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7" name="Oval 48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8" name="Oval 48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9" name="Oval 48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0" name="Oval 48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1" name="Oval 49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2" name="Oval 49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3" name="Oval 49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4" name="Oval 49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5" name="Oval 49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6" name="Oval 49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7" name="Oval 49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8" name="Oval 49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9" name="Oval 49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0" name="Oval 49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1" name="Oval 49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2" name="Oval 49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3" name="Oval 49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4" name="Oval 49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5" name="Oval 49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6" name="Oval 49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7" name="Oval 49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8" name="Oval 49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9" name="Oval 49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0" name="Oval 49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1" name="Oval 49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2" name="Oval 49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3" name="Oval 49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4" name="Oval 49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5" name="Oval 49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6" name="Oval 49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7" name="Oval 49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8" name="Oval 49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9" name="Oval 49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0" name="Oval 49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1" name="Oval 49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2" name="Oval 49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3" name="Group 454"/>
            <p:cNvGrpSpPr/>
            <p:nvPr/>
          </p:nvGrpSpPr>
          <p:grpSpPr>
            <a:xfrm rot="16855205" flipH="1">
              <a:off x="1094103" y="1771610"/>
              <a:ext cx="26752" cy="21511"/>
              <a:chOff x="2263322" y="2383933"/>
              <a:chExt cx="1623415" cy="1341120"/>
            </a:xfrm>
            <a:solidFill>
              <a:schemeClr val="accent5">
                <a:lumMod val="50000"/>
              </a:schemeClr>
            </a:solidFill>
          </p:grpSpPr>
          <p:sp>
            <p:nvSpPr>
              <p:cNvPr id="4837" name="Oval 48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8" name="Oval 48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9" name="Oval 48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0" name="Oval 48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1" name="Oval 48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2" name="Oval 48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3" name="Oval 48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4" name="Oval 48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5" name="Oval 48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6" name="Oval 48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7" name="Oval 48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8" name="Oval 48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9" name="Oval 48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0" name="Oval 48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1" name="Oval 48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2" name="Oval 48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3" name="Oval 48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4" name="Oval 48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5" name="Oval 48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6" name="Oval 48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7" name="Oval 48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8" name="Oval 48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9" name="Oval 48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0" name="Oval 48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1" name="Oval 48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2" name="Oval 48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3" name="Oval 48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4" name="Oval 48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5" name="Oval 48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6" name="Oval 48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7" name="Oval 48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8" name="Oval 48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9" name="Oval 48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0" name="Oval 48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1" name="Oval 48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2" name="Oval 48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3" name="Oval 48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4" name="Oval 48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5" name="Oval 48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6" name="Oval 48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7" name="Oval 48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8" name="Oval 48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9" name="Oval 48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0" name="Oval 48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1" name="Oval 48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2" name="Oval 48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3" name="Oval 48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4" name="Oval 48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4" name="Group 62"/>
            <p:cNvGrpSpPr/>
            <p:nvPr/>
          </p:nvGrpSpPr>
          <p:grpSpPr>
            <a:xfrm rot="16855205" flipH="1">
              <a:off x="1099530" y="1987207"/>
              <a:ext cx="26752" cy="21511"/>
              <a:chOff x="2263322" y="2383933"/>
              <a:chExt cx="1623415" cy="1341120"/>
            </a:xfrm>
            <a:solidFill>
              <a:schemeClr val="accent5">
                <a:lumMod val="50000"/>
              </a:schemeClr>
            </a:solidFill>
          </p:grpSpPr>
          <p:sp>
            <p:nvSpPr>
              <p:cNvPr id="4789" name="Oval 47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0" name="Oval 47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1" name="Oval 47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2" name="Oval 47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3" name="Oval 47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4" name="Oval 47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5" name="Oval 47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6" name="Oval 47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7" name="Oval 47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8" name="Oval 47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9" name="Oval 47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0" name="Oval 47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1" name="Oval 48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2" name="Oval 48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3" name="Oval 48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4" name="Oval 48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5" name="Oval 48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6" name="Oval 48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7" name="Oval 48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8" name="Oval 48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9" name="Oval 48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0" name="Oval 48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1" name="Oval 48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2" name="Oval 48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3" name="Oval 48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4" name="Oval 48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5" name="Oval 48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6" name="Oval 48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7" name="Oval 48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8" name="Oval 48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9" name="Oval 48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0" name="Oval 48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1"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2"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3"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4"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5"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6"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7"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8"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9"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0"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1"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2"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3"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4"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5"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6"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4445" name="Flowchart: Magnetic Disk 4444"/>
            <p:cNvSpPr/>
            <p:nvPr/>
          </p:nvSpPr>
          <p:spPr>
            <a:xfrm rot="16855205" flipH="1">
              <a:off x="882267" y="1945331"/>
              <a:ext cx="417335" cy="51625"/>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4446" name="Group 8"/>
            <p:cNvGrpSpPr/>
            <p:nvPr/>
          </p:nvGrpSpPr>
          <p:grpSpPr>
            <a:xfrm rot="16855205" flipH="1">
              <a:off x="1122518" y="1791974"/>
              <a:ext cx="26752" cy="21511"/>
              <a:chOff x="2263322" y="2383933"/>
              <a:chExt cx="1623415" cy="1341120"/>
            </a:xfrm>
            <a:solidFill>
              <a:schemeClr val="accent5">
                <a:lumMod val="50000"/>
              </a:schemeClr>
            </a:solidFill>
          </p:grpSpPr>
          <p:sp>
            <p:nvSpPr>
              <p:cNvPr id="4741"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2"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3"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4"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5"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6"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7"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8"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9"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0"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1"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2"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3"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4"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5"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6"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7"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8"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9"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0"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1"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2"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3" name="Oval 47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4" name="Oval 47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5" name="Oval 47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6" name="Oval 47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7" name="Oval 47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8" name="Oval 47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9" name="Oval 47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0" name="Oval 47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1" name="Oval 47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2" name="Oval 47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3" name="Oval 47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4" name="Oval 47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5" name="Oval 47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6" name="Oval 47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7" name="Oval 47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8" name="Oval 47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9" name="Oval 47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0" name="Oval 47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1" name="Oval 47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2" name="Oval 47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3" name="Oval 47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4" name="Oval 47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5" name="Oval 47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6" name="Oval 47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7" name="Oval 47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8" name="Oval 47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7" name="Group 111"/>
            <p:cNvGrpSpPr/>
            <p:nvPr/>
          </p:nvGrpSpPr>
          <p:grpSpPr>
            <a:xfrm rot="16855205" flipH="1">
              <a:off x="1061581" y="1916972"/>
              <a:ext cx="26752" cy="21511"/>
              <a:chOff x="2263322" y="2383933"/>
              <a:chExt cx="1623415" cy="1341120"/>
            </a:xfrm>
            <a:solidFill>
              <a:schemeClr val="accent5">
                <a:lumMod val="50000"/>
              </a:schemeClr>
            </a:solidFill>
          </p:grpSpPr>
          <p:sp>
            <p:nvSpPr>
              <p:cNvPr id="4693" name="Oval 46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4" name="Oval 46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5" name="Oval 46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6" name="Oval 46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7" name="Oval 46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8" name="Oval 46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9" name="Oval 46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0" name="Oval 46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1" name="Oval 47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2" name="Oval 47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3" name="Oval 47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4" name="Oval 47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5" name="Oval 47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6" name="Oval 47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7" name="Oval 47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8" name="Oval 47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9" name="Oval 47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0" name="Oval 47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1" name="Oval 47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2" name="Oval 47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3" name="Oval 47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4" name="Oval 47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5" name="Oval 47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6" name="Oval 47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7" name="Oval 47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8" name="Oval 47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9" name="Oval 47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0" name="Oval 47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1" name="Oval 47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2" name="Oval 47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3" name="Oval 47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4" name="Oval 47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5" name="Oval 47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6" name="Oval 47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7" name="Oval 47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8" name="Oval 47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9" name="Oval 47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0" name="Oval 47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1" name="Oval 47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2" name="Oval 47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3" name="Oval 47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4" name="Oval 47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5" name="Oval 47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6" name="Oval 47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7" name="Oval 47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8" name="Oval 47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9" name="Oval 47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0" name="Oval 47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8" name="Group 160"/>
            <p:cNvGrpSpPr/>
            <p:nvPr/>
          </p:nvGrpSpPr>
          <p:grpSpPr>
            <a:xfrm rot="16855205" flipH="1">
              <a:off x="1116768" y="1906225"/>
              <a:ext cx="26752" cy="21511"/>
              <a:chOff x="2263322" y="2383933"/>
              <a:chExt cx="1623415" cy="1341120"/>
            </a:xfrm>
            <a:solidFill>
              <a:schemeClr val="accent5">
                <a:lumMod val="50000"/>
              </a:schemeClr>
            </a:solidFill>
          </p:grpSpPr>
          <p:sp>
            <p:nvSpPr>
              <p:cNvPr id="4645" name="Oval 46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6" name="Oval 46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7" name="Oval 46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8" name="Oval 46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9" name="Oval 46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0" name="Oval 46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1" name="Oval 46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2" name="Oval 46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3" name="Oval 46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4" name="Oval 46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5" name="Oval 46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6" name="Oval 46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7" name="Oval 46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8" name="Oval 46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9" name="Oval 46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0" name="Oval 46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1" name="Oval 46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2" name="Oval 46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3" name="Oval 46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4" name="Oval 46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5" name="Oval 46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6" name="Oval 46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7" name="Oval 46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8" name="Oval 46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9" name="Oval 46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0" name="Oval 46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1" name="Oval 46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2" name="Oval 46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3" name="Oval 46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4" name="Oval 46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5" name="Oval 46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6" name="Oval 46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7" name="Oval 46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8" name="Oval 46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9" name="Oval 46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0" name="Oval 46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1" name="Oval 46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2" name="Oval 46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3" name="Oval 46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4" name="Oval 46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5" name="Oval 46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6" name="Oval 46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7" name="Oval 46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8" name="Oval 46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9" name="Oval 46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0" name="Oval 46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1" name="Oval 46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2" name="Oval 46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49" name="Group 258"/>
            <p:cNvGrpSpPr/>
            <p:nvPr/>
          </p:nvGrpSpPr>
          <p:grpSpPr>
            <a:xfrm rot="16855205" flipH="1">
              <a:off x="1093312" y="2105434"/>
              <a:ext cx="26752" cy="21511"/>
              <a:chOff x="2263322" y="2383933"/>
              <a:chExt cx="1623415" cy="1341120"/>
            </a:xfrm>
            <a:solidFill>
              <a:schemeClr val="accent5">
                <a:lumMod val="50000"/>
              </a:schemeClr>
            </a:solidFill>
          </p:grpSpPr>
          <p:sp>
            <p:nvSpPr>
              <p:cNvPr id="4597" name="Oval 45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8" name="Oval 45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9" name="Oval 45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0" name="Oval 45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1" name="Oval 46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2" name="Oval 46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3" name="Oval 46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4" name="Oval 46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5" name="Oval 46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6" name="Oval 46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7" name="Oval 46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8" name="Oval 46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9" name="Oval 46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0" name="Oval 46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1" name="Oval 46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2" name="Oval 46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3" name="Oval 46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4" name="Oval 46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5" name="Oval 46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6" name="Oval 46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7" name="Oval 46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8" name="Oval 46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9" name="Oval 46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0" name="Oval 46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1" name="Oval 46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2" name="Oval 46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3" name="Oval 46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4" name="Oval 46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5" name="Oval 46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6" name="Oval 46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7" name="Oval 46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8" name="Oval 46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9" name="Oval 462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0" name="Oval 462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1" name="Oval 463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2" name="Oval 463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3" name="Oval 463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4" name="Oval 463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5" name="Oval 463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6" name="Oval 463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7" name="Oval 463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8" name="Oval 463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9" name="Oval 463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0" name="Oval 463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1" name="Oval 464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2" name="Oval 464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3" name="Oval 464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4" name="Oval 464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0" name="Group 356"/>
            <p:cNvGrpSpPr/>
            <p:nvPr/>
          </p:nvGrpSpPr>
          <p:grpSpPr>
            <a:xfrm rot="16855205" flipH="1">
              <a:off x="1063889" y="1831946"/>
              <a:ext cx="26752" cy="21511"/>
              <a:chOff x="2263322" y="2383933"/>
              <a:chExt cx="1623415" cy="1341120"/>
            </a:xfrm>
            <a:solidFill>
              <a:schemeClr val="accent5">
                <a:lumMod val="50000"/>
              </a:schemeClr>
            </a:solidFill>
          </p:grpSpPr>
          <p:sp>
            <p:nvSpPr>
              <p:cNvPr id="4549" name="Oval 454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0" name="Oval 454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1" name="Oval 455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2" name="Oval 455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3" name="Oval 455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4" name="Oval 455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5" name="Oval 455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6" name="Oval 455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7" name="Oval 455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8" name="Oval 455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9" name="Oval 455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0" name="Oval 455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1" name="Oval 456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2" name="Oval 456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3" name="Oval 456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4" name="Oval 456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5" name="Oval 456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6" name="Oval 456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7" name="Oval 456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8" name="Oval 456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69" name="Oval 456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0" name="Oval 456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1" name="Oval 45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2" name="Oval 45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3" name="Oval 45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4" name="Oval 45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5" name="Oval 45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6" name="Oval 45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7" name="Oval 45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8" name="Oval 45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9" name="Oval 45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0" name="Oval 45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1" name="Oval 45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2" name="Oval 45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3" name="Oval 45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4" name="Oval 45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5" name="Oval 45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6" name="Oval 45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7" name="Oval 45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8" name="Oval 45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9" name="Oval 45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0" name="Oval 45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1" name="Oval 45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2" name="Oval 45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3" name="Oval 45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4" name="Oval 45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5" name="Oval 45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6" name="Oval 45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1" name="Group 3251"/>
            <p:cNvGrpSpPr/>
            <p:nvPr/>
          </p:nvGrpSpPr>
          <p:grpSpPr>
            <a:xfrm rot="16855205" flipH="1">
              <a:off x="1067715" y="1995719"/>
              <a:ext cx="26752" cy="21511"/>
              <a:chOff x="2263322" y="2383933"/>
              <a:chExt cx="1623415" cy="1341120"/>
            </a:xfrm>
            <a:solidFill>
              <a:schemeClr val="accent5">
                <a:lumMod val="50000"/>
              </a:schemeClr>
            </a:solidFill>
          </p:grpSpPr>
          <p:sp>
            <p:nvSpPr>
              <p:cNvPr id="4501" name="Oval 45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2" name="Oval 45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3" name="Oval 45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4" name="Oval 45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5" name="Oval 45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6" name="Oval 45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7" name="Oval 45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8" name="Oval 45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9" name="Oval 45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0" name="Oval 45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1" name="Oval 45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2" name="Oval 45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3" name="Oval 45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4" name="Oval 45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5" name="Oval 45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6" name="Oval 45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7" name="Oval 45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8" name="Oval 45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9" name="Oval 45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0" name="Oval 45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1" name="Oval 45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2" name="Oval 45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3" name="Oval 45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4" name="Oval 45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5" name="Oval 45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6" name="Oval 45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7" name="Oval 45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8" name="Oval 45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9" name="Oval 45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0" name="Oval 45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1" name="Oval 45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2" name="Oval 45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3" name="Oval 45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4" name="Oval 45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5" name="Oval 45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6" name="Oval 45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7" name="Oval 45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8" name="Oval 45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9" name="Oval 45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0" name="Oval 45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1" name="Oval 45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2" name="Oval 45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3" name="Oval 45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4" name="Oval 45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5" name="Oval 45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6" name="Oval 45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7" name="Oval 45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8" name="Oval 45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4452" name="Group 3349"/>
            <p:cNvGrpSpPr/>
            <p:nvPr/>
          </p:nvGrpSpPr>
          <p:grpSpPr>
            <a:xfrm rot="16855205" flipH="1">
              <a:off x="1032614" y="2097557"/>
              <a:ext cx="26752" cy="21511"/>
              <a:chOff x="2263322" y="2383933"/>
              <a:chExt cx="1623415" cy="1341120"/>
            </a:xfrm>
            <a:solidFill>
              <a:schemeClr val="accent5">
                <a:lumMod val="50000"/>
              </a:schemeClr>
            </a:solidFill>
          </p:grpSpPr>
          <p:sp>
            <p:nvSpPr>
              <p:cNvPr id="4453" name="Oval 44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4" name="Oval 44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5" name="Oval 44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6" name="Oval 44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7" name="Oval 44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8" name="Oval 44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9" name="Oval 44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0" name="Oval 44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1" name="Oval 44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2" name="Oval 44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3" name="Oval 44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4" name="Oval 44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5" name="Oval 44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6" name="Oval 44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7" name="Oval 44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8" name="Oval 44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9" name="Oval 44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0" name="Oval 44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1" name="Oval 44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2" name="Oval 44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3" name="Oval 44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4" name="Oval 44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5" name="Oval 44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6" name="Oval 44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7" name="Oval 44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8" name="Oval 44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9" name="Oval 44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0" name="Oval 44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1" name="Oval 44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2" name="Oval 44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3" name="Oval 44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4" name="Oval 44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5" name="Oval 44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6" name="Oval 44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7" name="Oval 44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8" name="Oval 44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9" name="Oval 44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0" name="Oval 44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1" name="Oval 44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2" name="Oval 44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3" name="Oval 44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4" name="Oval 44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5" name="Oval 44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6" name="Oval 44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7" name="Oval 44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8" name="Oval 44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9" name="Oval 44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0" name="Oval 44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pic>
        <p:nvPicPr>
          <p:cNvPr id="9789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5762013">
            <a:off x="5471127" y="4770477"/>
            <a:ext cx="2254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82" name="TextBox 7581"/>
          <p:cNvSpPr txBox="1"/>
          <p:nvPr/>
        </p:nvSpPr>
        <p:spPr>
          <a:xfrm>
            <a:off x="5913955" y="4804947"/>
            <a:ext cx="1848968" cy="338554"/>
          </a:xfrm>
          <a:prstGeom prst="rect">
            <a:avLst/>
          </a:prstGeom>
          <a:noFill/>
        </p:spPr>
        <p:txBody>
          <a:bodyPr wrap="none" rtlCol="0">
            <a:spAutoFit/>
          </a:bodyPr>
          <a:lstStyle/>
          <a:p>
            <a:r>
              <a:rPr lang="en-US" sz="1600" dirty="0"/>
              <a:t>Clay buried in </a:t>
            </a:r>
            <a:r>
              <a:rPr lang="en-US" sz="1600" dirty="0" err="1"/>
              <a:t>PACl</a:t>
            </a:r>
            <a:endParaRPr lang="en-US" sz="1600" dirty="0"/>
          </a:p>
        </p:txBody>
      </p:sp>
      <p:sp>
        <p:nvSpPr>
          <p:cNvPr id="7583" name="TextBox 7582"/>
          <p:cNvSpPr txBox="1"/>
          <p:nvPr/>
        </p:nvSpPr>
        <p:spPr>
          <a:xfrm>
            <a:off x="5913955" y="5254560"/>
            <a:ext cx="3184654" cy="338554"/>
          </a:xfrm>
          <a:prstGeom prst="rect">
            <a:avLst/>
          </a:prstGeom>
          <a:noFill/>
        </p:spPr>
        <p:txBody>
          <a:bodyPr wrap="none" rtlCol="0">
            <a:spAutoFit/>
          </a:bodyPr>
          <a:lstStyle/>
          <a:p>
            <a:r>
              <a:rPr lang="en-US" sz="1600" dirty="0"/>
              <a:t>Clay buried in </a:t>
            </a:r>
            <a:r>
              <a:rPr lang="en-US" sz="1600" dirty="0" err="1"/>
              <a:t>PACl</a:t>
            </a:r>
            <a:r>
              <a:rPr lang="en-US" sz="1600" dirty="0"/>
              <a:t> + </a:t>
            </a:r>
            <a:r>
              <a:rPr lang="en-US" sz="1600" dirty="0" err="1"/>
              <a:t>PACl</a:t>
            </a:r>
            <a:r>
              <a:rPr lang="en-US" sz="1600" dirty="0"/>
              <a:t> clusters</a:t>
            </a:r>
          </a:p>
        </p:txBody>
      </p:sp>
      <p:pic>
        <p:nvPicPr>
          <p:cNvPr id="97894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9479" y="15954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9188" y="1529951"/>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2153" y="1929856"/>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7259" y="1630395"/>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7"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5828" y="1870699"/>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89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2944303" y="160961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099875">
            <a:off x="5143277" y="5192063"/>
            <a:ext cx="23177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1134" y="5292868"/>
            <a:ext cx="201613" cy="261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238" name="Straight Arrow Connector 10237"/>
          <p:cNvCxnSpPr/>
          <p:nvPr/>
        </p:nvCxnSpPr>
        <p:spPr>
          <a:xfrm flipH="1">
            <a:off x="1026059" y="1892332"/>
            <a:ext cx="4233105" cy="255497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45" name="Straight Arrow Connector 10244"/>
          <p:cNvCxnSpPr/>
          <p:nvPr/>
        </p:nvCxnSpPr>
        <p:spPr>
          <a:xfrm flipH="1">
            <a:off x="1090935" y="3169820"/>
            <a:ext cx="4096207" cy="22540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57" name="Oval 3656"/>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12760270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8" y="5979505"/>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481320" y="5041206"/>
            <a:ext cx="2798156"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8</a:t>
            </a:r>
            <a:endParaRPr lang="en-US" sz="2800" dirty="0"/>
          </a:p>
        </p:txBody>
      </p:sp>
      <p:sp>
        <p:nvSpPr>
          <p:cNvPr id="12" name="Content Placeholder 11"/>
          <p:cNvSpPr>
            <a:spLocks noGrp="1"/>
          </p:cNvSpPr>
          <p:nvPr>
            <p:ph idx="1"/>
          </p:nvPr>
        </p:nvSpPr>
        <p:spPr>
          <a:xfrm>
            <a:off x="4995948" y="1657350"/>
            <a:ext cx="3832167" cy="3359150"/>
          </a:xfrm>
        </p:spPr>
        <p:txBody>
          <a:bodyPr/>
          <a:lstStyle/>
          <a:p>
            <a:r>
              <a:rPr lang="en-US" sz="2000" dirty="0"/>
              <a:t>Zeta potential went to zero (charge neutralization occurred) </a:t>
            </a:r>
            <a:r>
              <a:rPr lang="en-US" sz="2000" b="1" dirty="0"/>
              <a:t>at </a:t>
            </a:r>
            <a:r>
              <a:rPr lang="en-US" sz="2000" dirty="0"/>
              <a:t>best turbidity removal</a:t>
            </a:r>
          </a:p>
          <a:p>
            <a:r>
              <a:rPr lang="en-US" sz="2000" dirty="0"/>
              <a:t>This data fits the charge neutralization hypothesis except that performance at +15 mV zeta potential is not the same as performance at -15 mV.</a:t>
            </a:r>
          </a:p>
          <a:p>
            <a:endParaRPr lang="en-US" sz="2000" dirty="0"/>
          </a:p>
        </p:txBody>
      </p:sp>
      <p:pic>
        <p:nvPicPr>
          <p:cNvPr id="9" name="Picture 8"/>
          <p:cNvPicPr>
            <a:picLocks noChangeAspect="1"/>
          </p:cNvPicPr>
          <p:nvPr/>
        </p:nvPicPr>
        <p:blipFill rotWithShape="1">
          <a:blip r:embed="rId3"/>
          <a:srcRect l="-2" t="51713" r="50789" b="318"/>
          <a:stretch/>
        </p:blipFill>
        <p:spPr>
          <a:xfrm>
            <a:off x="361652" y="1949891"/>
            <a:ext cx="4634297" cy="3838320"/>
          </a:xfrm>
          <a:prstGeom prst="rect">
            <a:avLst/>
          </a:prstGeom>
        </p:spPr>
      </p:pic>
      <p:sp>
        <p:nvSpPr>
          <p:cNvPr id="10" name="TextBox 9"/>
          <p:cNvSpPr txBox="1"/>
          <p:nvPr/>
        </p:nvSpPr>
        <p:spPr>
          <a:xfrm>
            <a:off x="2572570" y="4250396"/>
            <a:ext cx="1184940" cy="523220"/>
          </a:xfrm>
          <a:prstGeom prst="rect">
            <a:avLst/>
          </a:prstGeom>
          <a:noFill/>
        </p:spPr>
        <p:txBody>
          <a:bodyPr wrap="none" rtlCol="0">
            <a:spAutoFit/>
          </a:bodyPr>
          <a:lstStyle/>
          <a:p>
            <a:r>
              <a:rPr lang="en-US" dirty="0"/>
              <a:t>pH = 8</a:t>
            </a:r>
          </a:p>
        </p:txBody>
      </p:sp>
      <p:cxnSp>
        <p:nvCxnSpPr>
          <p:cNvPr id="17" name="Straight Connector 16"/>
          <p:cNvCxnSpPr/>
          <p:nvPr/>
        </p:nvCxnSpPr>
        <p:spPr>
          <a:xfrm flipH="1">
            <a:off x="1145284" y="3677011"/>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13657" y="2359211"/>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98201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383203"/>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3" name="Oval 316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1736248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416772" y="2179633"/>
            <a:ext cx="3886200" cy="3302000"/>
          </a:xfrm>
          <a:prstGeom prst="rect">
            <a:avLst/>
          </a:prstGeom>
        </p:spPr>
      </p:pic>
      <p:sp>
        <p:nvSpPr>
          <p:cNvPr id="3" name="TextBox 2"/>
          <p:cNvSpPr txBox="1"/>
          <p:nvPr/>
        </p:nvSpPr>
        <p:spPr>
          <a:xfrm>
            <a:off x="634999" y="5996131"/>
            <a:ext cx="7885545" cy="687301"/>
          </a:xfrm>
          <a:prstGeom prst="rect">
            <a:avLst/>
          </a:prstGeom>
        </p:spPr>
        <p:txBody>
          <a:bodyPr/>
          <a:lstStyle/>
          <a:p>
            <a:r>
              <a:rPr lang="en-US" sz="1000" i="0" baseline="0" dirty="0">
                <a:latin typeface="Arial"/>
              </a:rPr>
              <a:t> </a:t>
            </a:r>
            <a:r>
              <a:rPr lang="en-US" sz="1200" i="0" baseline="0" dirty="0">
                <a:latin typeface="+mn-lt"/>
              </a:rPr>
              <a:t>Fig. 1. Effect of </a:t>
            </a:r>
            <a:r>
              <a:rPr lang="en-US" sz="1200" i="0" baseline="0" dirty="0" err="1">
                <a:latin typeface="+mn-lt"/>
              </a:rPr>
              <a:t>PACl</a:t>
            </a:r>
            <a:r>
              <a:rPr lang="en-US" sz="1200" i="0" baseline="0" dirty="0">
                <a:latin typeface="+mn-lt"/>
              </a:rPr>
              <a:t> dosage (as Al) on residual turbidity (■) and zeta potential (○) for kaolin suspensions at final pH values of 6.0 (a), 7.0 (b), 8.0 (c) [34] and 10.0 (d). Initial kaolin concentration: 100 </a:t>
            </a:r>
            <a:r>
              <a:rPr lang="en-US" sz="1200" i="0" baseline="0" dirty="0" err="1">
                <a:latin typeface="+mn-lt"/>
              </a:rPr>
              <a:t>mg·L</a:t>
            </a:r>
            <a:r>
              <a:rPr lang="en-US" sz="1200" i="0" baseline="0" dirty="0">
                <a:latin typeface="+mn-lt"/>
              </a:rPr>
              <a:t>− 1; water temperature: (15 ± 1) °C; </a:t>
            </a:r>
            <a:r>
              <a:rPr lang="en-US" sz="1200" i="0" baseline="0" dirty="0">
                <a:latin typeface="+mn-lt"/>
                <a:cs typeface="Arial" pitchFamily="34" charset="0"/>
              </a:rPr>
              <a:t>r</a:t>
            </a:r>
            <a:r>
              <a:rPr lang="en-US" sz="1200" dirty="0">
                <a:latin typeface="+mn-lt"/>
                <a:cs typeface="Arial" pitchFamily="34" charset="0"/>
              </a:rPr>
              <a:t>apid mixing: 245 s</a:t>
            </a:r>
            <a:r>
              <a:rPr lang="en-US" sz="1200" baseline="30000" dirty="0">
                <a:latin typeface="+mn-lt"/>
                <a:cs typeface="Arial" pitchFamily="34" charset="0"/>
              </a:rPr>
              <a:t>− 1</a:t>
            </a:r>
            <a:r>
              <a:rPr lang="en-US" sz="1200" dirty="0">
                <a:latin typeface="+mn-lt"/>
                <a:cs typeface="Arial" pitchFamily="34" charset="0"/>
              </a:rPr>
              <a:t>, 3 min; slow mixing: 15 s</a:t>
            </a:r>
            <a:r>
              <a:rPr lang="en-US" sz="1200" baseline="30000" dirty="0">
                <a:latin typeface="+mn-lt"/>
                <a:cs typeface="Arial" pitchFamily="34" charset="0"/>
              </a:rPr>
              <a:t>− 1</a:t>
            </a:r>
            <a:r>
              <a:rPr lang="en-US" sz="1200" dirty="0">
                <a:latin typeface="+mn-lt"/>
                <a:cs typeface="Arial" pitchFamily="34" charset="0"/>
              </a:rPr>
              <a:t>, 10 min; settling: 10 min. Initial turbidity was 68 NTU.</a:t>
            </a:r>
            <a:endParaRPr lang="en-US" sz="1200" i="0" baseline="0" dirty="0">
              <a:latin typeface="+mn-lt"/>
              <a:cs typeface="Arial" pitchFamily="34" charset="0"/>
            </a:endParaRPr>
          </a:p>
        </p:txBody>
      </p:sp>
      <p:sp>
        <p:nvSpPr>
          <p:cNvPr id="7" name="TextBox 6"/>
          <p:cNvSpPr txBox="1"/>
          <p:nvPr/>
        </p:nvSpPr>
        <p:spPr>
          <a:xfrm>
            <a:off x="5539510" y="4958079"/>
            <a:ext cx="2823095" cy="254000"/>
          </a:xfrm>
          <a:prstGeom prst="rect">
            <a:avLst/>
          </a:prstGeom>
        </p:spPr>
        <p:txBody>
          <a:bodyPr/>
          <a:lstStyle/>
          <a:p>
            <a:r>
              <a:rPr lang="en-US" sz="1000" dirty="0">
                <a:latin typeface="Arial"/>
                <a:hlinkClick r:id="rId4"/>
              </a:rPr>
              <a:t>http://dx.doi.org/10.1016/j.cjche.2015.02.003</a:t>
            </a:r>
            <a:endParaRPr lang="en-US" sz="1000" dirty="0">
              <a:latin typeface="Arial"/>
            </a:endParaRPr>
          </a:p>
        </p:txBody>
      </p:sp>
      <p:sp>
        <p:nvSpPr>
          <p:cNvPr id="8" name="Title 7"/>
          <p:cNvSpPr>
            <a:spLocks noGrp="1"/>
          </p:cNvSpPr>
          <p:nvPr>
            <p:ph type="title"/>
          </p:nvPr>
        </p:nvSpPr>
        <p:spPr/>
        <p:txBody>
          <a:bodyPr/>
          <a:lstStyle/>
          <a:p>
            <a:r>
              <a:rPr lang="en-US" sz="2800" b="1" dirty="0">
                <a:latin typeface="Arial"/>
              </a:rPr>
              <a:t>Effects of pH and Coagulant Dosage: pH = 10</a:t>
            </a:r>
            <a:endParaRPr lang="en-US" sz="2800" dirty="0"/>
          </a:p>
        </p:txBody>
      </p:sp>
      <p:sp>
        <p:nvSpPr>
          <p:cNvPr id="12" name="Content Placeholder 11"/>
          <p:cNvSpPr>
            <a:spLocks noGrp="1"/>
          </p:cNvSpPr>
          <p:nvPr>
            <p:ph idx="1"/>
          </p:nvPr>
        </p:nvSpPr>
        <p:spPr>
          <a:xfrm>
            <a:off x="4995949" y="1657350"/>
            <a:ext cx="3441978" cy="3670300"/>
          </a:xfrm>
        </p:spPr>
        <p:txBody>
          <a:bodyPr/>
          <a:lstStyle/>
          <a:p>
            <a:r>
              <a:rPr lang="en-US" sz="2000" dirty="0"/>
              <a:t>Zeta potential went to zero (charge neutralization occurred) </a:t>
            </a:r>
            <a:r>
              <a:rPr lang="en-US" sz="2000" b="1" dirty="0"/>
              <a:t>after </a:t>
            </a:r>
            <a:r>
              <a:rPr lang="en-US" sz="2000" dirty="0"/>
              <a:t>best turbidity removal</a:t>
            </a:r>
          </a:p>
          <a:p>
            <a:r>
              <a:rPr lang="en-US" sz="2000" dirty="0"/>
              <a:t>No indication that zeta potential predicts performance</a:t>
            </a:r>
          </a:p>
          <a:p>
            <a:endParaRPr lang="en-US" sz="2000" dirty="0"/>
          </a:p>
        </p:txBody>
      </p:sp>
      <p:pic>
        <p:nvPicPr>
          <p:cNvPr id="9" name="Picture 8"/>
          <p:cNvPicPr>
            <a:picLocks noChangeAspect="1"/>
          </p:cNvPicPr>
          <p:nvPr/>
        </p:nvPicPr>
        <p:blipFill rotWithShape="1">
          <a:blip r:embed="rId3"/>
          <a:srcRect l="50979" t="51713" r="28" b="318"/>
          <a:stretch/>
        </p:blipFill>
        <p:spPr>
          <a:xfrm>
            <a:off x="473824" y="2002074"/>
            <a:ext cx="4613563" cy="3838320"/>
          </a:xfrm>
          <a:prstGeom prst="rect">
            <a:avLst/>
          </a:prstGeom>
        </p:spPr>
      </p:pic>
      <p:sp>
        <p:nvSpPr>
          <p:cNvPr id="10" name="TextBox 9"/>
          <p:cNvSpPr txBox="1"/>
          <p:nvPr/>
        </p:nvSpPr>
        <p:spPr>
          <a:xfrm>
            <a:off x="2572570" y="4175579"/>
            <a:ext cx="1364476" cy="523220"/>
          </a:xfrm>
          <a:prstGeom prst="rect">
            <a:avLst/>
          </a:prstGeom>
          <a:noFill/>
        </p:spPr>
        <p:txBody>
          <a:bodyPr wrap="none" rtlCol="0">
            <a:spAutoFit/>
          </a:bodyPr>
          <a:lstStyle/>
          <a:p>
            <a:r>
              <a:rPr lang="en-US" dirty="0"/>
              <a:t>pH = 10</a:t>
            </a:r>
          </a:p>
        </p:txBody>
      </p:sp>
      <p:cxnSp>
        <p:nvCxnSpPr>
          <p:cNvPr id="17" name="Straight Connector 16"/>
          <p:cNvCxnSpPr/>
          <p:nvPr/>
        </p:nvCxnSpPr>
        <p:spPr>
          <a:xfrm flipH="1">
            <a:off x="1350993" y="3203183"/>
            <a:ext cx="31939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504603" y="2284394"/>
            <a:ext cx="0" cy="3048000"/>
          </a:xfrm>
          <a:prstGeom prst="line">
            <a:avLst/>
          </a:prstGeom>
        </p:spPr>
        <p:style>
          <a:lnRef idx="1">
            <a:schemeClr val="accent1"/>
          </a:lnRef>
          <a:fillRef idx="0">
            <a:schemeClr val="accent1"/>
          </a:fillRef>
          <a:effectRef idx="0">
            <a:schemeClr val="accent1"/>
          </a:effectRef>
          <a:fontRef idx="minor">
            <a:schemeClr val="tx1"/>
          </a:fontRef>
        </p:style>
      </p:cxnSp>
      <p:pic>
        <p:nvPicPr>
          <p:cNvPr id="3161"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3338" y="1449707"/>
            <a:ext cx="2938463"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62" name="Oval 3161"/>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9356557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Electrostatic explanation inconsistencies</a:t>
            </a:r>
          </a:p>
        </p:txBody>
      </p:sp>
      <p:sp>
        <p:nvSpPr>
          <p:cNvPr id="3" name="Content Placeholder 2"/>
          <p:cNvSpPr>
            <a:spLocks noGrp="1"/>
          </p:cNvSpPr>
          <p:nvPr>
            <p:ph idx="1"/>
          </p:nvPr>
        </p:nvSpPr>
        <p:spPr>
          <a:xfrm>
            <a:off x="457199" y="1600200"/>
            <a:ext cx="6376307" cy="4525963"/>
          </a:xfrm>
        </p:spPr>
        <p:txBody>
          <a:bodyPr/>
          <a:lstStyle/>
          <a:p>
            <a:r>
              <a:rPr lang="en-US" sz="2000" dirty="0"/>
              <a:t>The coagulant precipitate self aggregates – this is inconsistent with the positive charge that the electrostatic hypothesis asserts will prevent aggregation</a:t>
            </a:r>
          </a:p>
          <a:p>
            <a:r>
              <a:rPr lang="en-US" sz="2000" dirty="0"/>
              <a:t>Electrostatic repulsion extends only a few nm from the surface of a particle – and the coagulant adhesive nanoparticles are many times larger than the reach of the repulsive electrostatic force</a:t>
            </a:r>
          </a:p>
          <a:p>
            <a:r>
              <a:rPr lang="en-US" sz="2000" dirty="0"/>
              <a:t>The hypothesis that London van der Waals forces result in attachment neglects to account for the presence of water in the system. Water molecules will also be attracted to surfaces by London van der Waals forces and thus there will be competition between the coagulant and water. Thus eliminating repulsion is NOT sufficient to produce a bond between the particles. (see </a:t>
            </a:r>
            <a:r>
              <a:rPr lang="en-US" sz="2000" dirty="0">
                <a:hlinkClick r:id="rId3"/>
              </a:rPr>
              <a:t>hydration repulsion, page 21</a:t>
            </a:r>
            <a:r>
              <a:rPr lang="en-US" sz="2000" dirty="0"/>
              <a:t>)</a:t>
            </a:r>
          </a:p>
          <a:p>
            <a:endParaRPr lang="en-US" sz="2000" dirty="0"/>
          </a:p>
          <a:p>
            <a:endParaRPr lang="en-US" sz="20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979970" name="Picture 2" descr="http://ars.els-cdn.com/content/image/1-s2.0-S1004954115000804-gr2.jpg"/>
          <p:cNvPicPr>
            <a:picLocks noChangeAspect="1" noChangeArrowheads="1"/>
          </p:cNvPicPr>
          <p:nvPr/>
        </p:nvPicPr>
        <p:blipFill rotWithShape="1">
          <a:blip r:embed="rId4">
            <a:extLst>
              <a:ext uri="{28A0092B-C50C-407E-A947-70E740481C1C}">
                <a14:useLocalDpi xmlns:a14="http://schemas.microsoft.com/office/drawing/2010/main" val="0"/>
              </a:ext>
            </a:extLst>
          </a:blip>
          <a:srcRect l="51361"/>
          <a:stretch/>
        </p:blipFill>
        <p:spPr bwMode="auto">
          <a:xfrm>
            <a:off x="6765883" y="1632856"/>
            <a:ext cx="2129715" cy="20267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333671" y="3843135"/>
            <a:ext cx="2810329" cy="254000"/>
          </a:xfrm>
          <a:prstGeom prst="rect">
            <a:avLst/>
          </a:prstGeom>
        </p:spPr>
        <p:txBody>
          <a:bodyPr/>
          <a:lstStyle/>
          <a:p>
            <a:r>
              <a:rPr lang="en-US" sz="1000" dirty="0">
                <a:latin typeface="Arial"/>
                <a:hlinkClick r:id="rId5"/>
              </a:rPr>
              <a:t>http://dx.doi.org/10.1016/j.cjche.2015.02.003</a:t>
            </a:r>
            <a:endParaRPr lang="en-US" sz="1000" dirty="0">
              <a:latin typeface="Arial"/>
            </a:endParaRPr>
          </a:p>
        </p:txBody>
      </p:sp>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Sweep Floc </a:t>
            </a:r>
          </a:p>
        </p:txBody>
      </p:sp>
      <p:sp>
        <p:nvSpPr>
          <p:cNvPr id="3" name="Content Placeholder 2"/>
          <p:cNvSpPr>
            <a:spLocks noGrp="1"/>
          </p:cNvSpPr>
          <p:nvPr>
            <p:ph idx="1"/>
          </p:nvPr>
        </p:nvSpPr>
        <p:spPr/>
        <p:txBody>
          <a:bodyPr/>
          <a:lstStyle/>
          <a:p>
            <a:r>
              <a:rPr lang="en-US" sz="2800" dirty="0"/>
              <a:t>Sweep flocculation is postulated to occur where charge neutralization predicts flocculation should not occur.</a:t>
            </a:r>
          </a:p>
          <a:p>
            <a:r>
              <a:rPr lang="en-US" sz="2800" dirty="0"/>
              <a:t>There are many definitions of sweep flocculation conditions</a:t>
            </a:r>
          </a:p>
          <a:p>
            <a:pPr lvl="1"/>
            <a:r>
              <a:rPr lang="en-US" sz="2400" dirty="0"/>
              <a:t>Precipitate volume large relative to raw water particle volume (With this definition sweep floc is rare in drinking water treatment)</a:t>
            </a:r>
          </a:p>
          <a:p>
            <a:pPr lvl="1"/>
            <a:r>
              <a:rPr lang="en-US" sz="2400" dirty="0"/>
              <a:t>Coagulant concentration that exceeds the solubility limit sufficiently to cause rapid precipitation (Water Quality Engineering – Benjamin and Lawler, 2013) (With this definition most drinking water treatment is sweep floc)</a:t>
            </a:r>
          </a:p>
          <a:p>
            <a:pPr lvl="1"/>
            <a:endParaRPr lang="en-US" sz="2400"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213154095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07136" cy="1143000"/>
          </a:xfrm>
        </p:spPr>
        <p:txBody>
          <a:bodyPr/>
          <a:lstStyle/>
          <a:p>
            <a:r>
              <a:rPr lang="en-US" dirty="0"/>
              <a:t>Surface charge hypothesis seems to be missing something</a:t>
            </a:r>
          </a:p>
        </p:txBody>
      </p:sp>
      <p:sp>
        <p:nvSpPr>
          <p:cNvPr id="3" name="Content Placeholder 2"/>
          <p:cNvSpPr>
            <a:spLocks noGrp="1"/>
          </p:cNvSpPr>
          <p:nvPr>
            <p:ph idx="1"/>
          </p:nvPr>
        </p:nvSpPr>
        <p:spPr/>
        <p:txBody>
          <a:bodyPr/>
          <a:lstStyle/>
          <a:p>
            <a:r>
              <a:rPr lang="en-US" sz="2800" dirty="0"/>
              <a:t>Surface charge and charge neutralization does explain many aggregation and sedimentation processes under very low shear conditions and in the absence of aluminum and iron coagulants</a:t>
            </a:r>
          </a:p>
          <a:p>
            <a:r>
              <a:rPr lang="en-US" sz="2800" dirty="0"/>
              <a:t>The water treatment application was always perceived to be so complex that a detailed understanding of the mechanism was assumed to be impossible</a:t>
            </a:r>
          </a:p>
          <a:p>
            <a:r>
              <a:rPr lang="en-US" sz="2800" dirty="0"/>
              <a:t>Results that didn’t fit the theory were explained as sweep flocculation or a result of the complex nature of the problem</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of WET</a:t>
            </a:r>
          </a:p>
        </p:txBody>
      </p:sp>
      <p:sp>
        <p:nvSpPr>
          <p:cNvPr id="3" name="Content Placeholder 2"/>
          <p:cNvSpPr>
            <a:spLocks noGrp="1"/>
          </p:cNvSpPr>
          <p:nvPr>
            <p:ph idx="1"/>
          </p:nvPr>
        </p:nvSpPr>
        <p:spPr/>
        <p:txBody>
          <a:bodyPr/>
          <a:lstStyle/>
          <a:p>
            <a:r>
              <a:rPr lang="en-US" sz="2800" dirty="0"/>
              <a:t>Hydrogen bonding between water molecules and also between a water molecule and electronegative atoms (oxygen) in the particle surfaces provides competitive bonds that normally prevent bonding between particles (water gets in the way)</a:t>
            </a:r>
          </a:p>
          <a:p>
            <a:r>
              <a:rPr lang="en-US" sz="2800" dirty="0"/>
              <a:t>Making wet objects stick together is hard</a:t>
            </a:r>
          </a:p>
          <a:p>
            <a:r>
              <a:rPr lang="en-US" sz="2800" dirty="0"/>
              <a:t>Particle aggregation requires a bond between molecules that is stronger than hydrogen bonds (to push water away)</a:t>
            </a:r>
          </a:p>
        </p:txBody>
      </p:sp>
      <p:sp>
        <p:nvSpPr>
          <p:cNvPr id="6" name="Oval 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8210422" y="-1902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Strong Intermolecular Bonds:</a:t>
            </a:r>
            <a:br>
              <a:rPr lang="en-US"/>
            </a:br>
            <a:r>
              <a:rPr lang="en-US"/>
              <a:t>Stronger than hydrogen bonds?*</a:t>
            </a:r>
            <a:endParaRPr lang="en-US" dirty="0"/>
          </a:p>
        </p:txBody>
      </p:sp>
      <p:sp>
        <p:nvSpPr>
          <p:cNvPr id="3" name="Content Placeholder 2"/>
          <p:cNvSpPr>
            <a:spLocks noGrp="1"/>
          </p:cNvSpPr>
          <p:nvPr>
            <p:ph idx="1"/>
          </p:nvPr>
        </p:nvSpPr>
        <p:spPr>
          <a:xfrm>
            <a:off x="457200" y="1600200"/>
            <a:ext cx="8229600" cy="2326821"/>
          </a:xfrm>
        </p:spPr>
        <p:txBody>
          <a:bodyPr/>
          <a:lstStyle/>
          <a:p>
            <a:r>
              <a:rPr lang="en-US" dirty="0"/>
              <a:t>We know that aluminum and iron work as coagulants. But why?</a:t>
            </a:r>
          </a:p>
          <a:p>
            <a:r>
              <a:rPr lang="en-US" dirty="0"/>
              <a:t>Both coagulants have an oxidation state of +3 and both precipitate as X(OH)3</a:t>
            </a:r>
          </a:p>
        </p:txBody>
      </p:sp>
      <p:grpSp>
        <p:nvGrpSpPr>
          <p:cNvPr id="41" name="Group 40"/>
          <p:cNvGrpSpPr/>
          <p:nvPr/>
        </p:nvGrpSpPr>
        <p:grpSpPr>
          <a:xfrm>
            <a:off x="1944156" y="4027729"/>
            <a:ext cx="3878404" cy="2171825"/>
            <a:chOff x="659019" y="4332529"/>
            <a:chExt cx="3878404" cy="2171825"/>
          </a:xfrm>
        </p:grpSpPr>
        <p:sp>
          <p:nvSpPr>
            <p:cNvPr id="5" name="TextBox 4"/>
            <p:cNvSpPr txBox="1"/>
            <p:nvPr/>
          </p:nvSpPr>
          <p:spPr>
            <a:xfrm>
              <a:off x="2257167" y="5651165"/>
              <a:ext cx="748923" cy="769441"/>
            </a:xfrm>
            <a:prstGeom prst="rect">
              <a:avLst/>
            </a:prstGeom>
            <a:noFill/>
          </p:spPr>
          <p:txBody>
            <a:bodyPr wrap="none" rtlCol="0">
              <a:spAutoFit/>
            </a:bodyPr>
            <a:lstStyle/>
            <a:p>
              <a:r>
                <a:rPr lang="en-US" sz="4400" dirty="0"/>
                <a:t>Al</a:t>
              </a:r>
            </a:p>
          </p:txBody>
        </p:sp>
        <p:sp>
          <p:nvSpPr>
            <p:cNvPr id="6" name="Rectangle 5"/>
            <p:cNvSpPr/>
            <p:nvPr/>
          </p:nvSpPr>
          <p:spPr>
            <a:xfrm rot="19867505">
              <a:off x="3112599" y="5210839"/>
              <a:ext cx="591829" cy="769441"/>
            </a:xfrm>
            <a:prstGeom prst="rect">
              <a:avLst/>
            </a:prstGeom>
          </p:spPr>
          <p:txBody>
            <a:bodyPr wrap="none">
              <a:spAutoFit/>
            </a:bodyPr>
            <a:lstStyle/>
            <a:p>
              <a:r>
                <a:rPr lang="en-US" sz="4400" dirty="0"/>
                <a:t>O</a:t>
              </a:r>
            </a:p>
          </p:txBody>
        </p:sp>
        <p:sp>
          <p:nvSpPr>
            <p:cNvPr id="8" name="Rectangle 7"/>
            <p:cNvSpPr/>
            <p:nvPr/>
          </p:nvSpPr>
          <p:spPr>
            <a:xfrm rot="5400000" flipV="1">
              <a:off x="2367063" y="4877224"/>
              <a:ext cx="591829" cy="769441"/>
            </a:xfrm>
            <a:prstGeom prst="rect">
              <a:avLst/>
            </a:prstGeom>
          </p:spPr>
          <p:txBody>
            <a:bodyPr wrap="none">
              <a:spAutoFit/>
            </a:bodyPr>
            <a:lstStyle/>
            <a:p>
              <a:r>
                <a:rPr lang="en-US" sz="4400" dirty="0"/>
                <a:t>O</a:t>
              </a:r>
            </a:p>
          </p:txBody>
        </p:sp>
        <p:sp>
          <p:nvSpPr>
            <p:cNvPr id="10" name="Rectangle 9"/>
            <p:cNvSpPr/>
            <p:nvPr/>
          </p:nvSpPr>
          <p:spPr>
            <a:xfrm rot="1732495" flipV="1">
              <a:off x="1510329" y="5124344"/>
              <a:ext cx="591829" cy="769441"/>
            </a:xfrm>
            <a:prstGeom prst="rect">
              <a:avLst/>
            </a:prstGeom>
          </p:spPr>
          <p:txBody>
            <a:bodyPr wrap="none">
              <a:spAutoFit/>
            </a:bodyPr>
            <a:lstStyle/>
            <a:p>
              <a:r>
                <a:rPr lang="en-US" sz="4400" dirty="0"/>
                <a:t>O</a:t>
              </a:r>
            </a:p>
          </p:txBody>
        </p:sp>
        <p:cxnSp>
          <p:nvCxnSpPr>
            <p:cNvPr id="12" name="Straight Connector 11"/>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5" name="Straight Connector 14"/>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16" name="Straight Connector 15"/>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19" name="TextBox 18"/>
            <p:cNvSpPr txBox="1"/>
            <p:nvPr/>
          </p:nvSpPr>
          <p:spPr>
            <a:xfrm>
              <a:off x="2323071" y="6104244"/>
              <a:ext cx="74411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0" name="TextBox 19"/>
            <p:cNvSpPr txBox="1"/>
            <p:nvPr/>
          </p:nvSpPr>
          <p:spPr>
            <a:xfrm rot="3848998">
              <a:off x="3179803" y="5412269"/>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1" name="TextBox 20"/>
            <p:cNvSpPr txBox="1"/>
            <p:nvPr/>
          </p:nvSpPr>
          <p:spPr>
            <a:xfrm rot="18393156">
              <a:off x="1561070" y="5292820"/>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2" name="TextBox 21"/>
            <p:cNvSpPr txBox="1"/>
            <p:nvPr/>
          </p:nvSpPr>
          <p:spPr>
            <a:xfrm>
              <a:off x="2430164" y="5058033"/>
              <a:ext cx="481222"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3" name="TextBox 22"/>
            <p:cNvSpPr txBox="1"/>
            <p:nvPr/>
          </p:nvSpPr>
          <p:spPr>
            <a:xfrm>
              <a:off x="659019" y="512394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4" name="TextBox 23"/>
            <p:cNvSpPr txBox="1"/>
            <p:nvPr/>
          </p:nvSpPr>
          <p:spPr>
            <a:xfrm>
              <a:off x="4081849" y="5218678"/>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5" name="TextBox 24"/>
            <p:cNvSpPr txBox="1"/>
            <p:nvPr/>
          </p:nvSpPr>
          <p:spPr>
            <a:xfrm>
              <a:off x="2463112" y="4332529"/>
              <a:ext cx="455574" cy="400110"/>
            </a:xfrm>
            <a:prstGeom prst="rect">
              <a:avLst/>
            </a:prstGeom>
            <a:noFill/>
          </p:spPr>
          <p:txBody>
            <a:bodyPr wrap="none" rtlCol="0">
              <a:spAutoFit/>
            </a:bodyPr>
            <a:lstStyle/>
            <a:p>
              <a:r>
                <a:rPr lang="en-US" sz="2000" dirty="0">
                  <a:latin typeface="Symbol" pitchFamily="18" charset="2"/>
                </a:rPr>
                <a:t>d</a:t>
              </a:r>
              <a:r>
                <a:rPr lang="en-US" sz="2000" dirty="0"/>
                <a:t>+</a:t>
              </a:r>
            </a:p>
          </p:txBody>
        </p:sp>
        <p:sp>
          <p:nvSpPr>
            <p:cNvPr id="26" name="Rectangle 25"/>
            <p:cNvSpPr/>
            <p:nvPr/>
          </p:nvSpPr>
          <p:spPr>
            <a:xfrm rot="21248762">
              <a:off x="3676890" y="5066676"/>
              <a:ext cx="591829" cy="769441"/>
            </a:xfrm>
            <a:prstGeom prst="rect">
              <a:avLst/>
            </a:prstGeom>
          </p:spPr>
          <p:txBody>
            <a:bodyPr wrap="none">
              <a:spAutoFit/>
            </a:bodyPr>
            <a:lstStyle/>
            <a:p>
              <a:r>
                <a:rPr lang="en-US" sz="4400" dirty="0"/>
                <a:t>H</a:t>
              </a:r>
            </a:p>
          </p:txBody>
        </p:sp>
        <p:cxnSp>
          <p:nvCxnSpPr>
            <p:cNvPr id="27" name="Straight Connector 26"/>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30" name="Rectangle 29"/>
            <p:cNvSpPr/>
            <p:nvPr/>
          </p:nvSpPr>
          <p:spPr>
            <a:xfrm rot="16200000">
              <a:off x="2356671" y="4387048"/>
              <a:ext cx="591829" cy="769441"/>
            </a:xfrm>
            <a:prstGeom prst="rect">
              <a:avLst/>
            </a:prstGeom>
          </p:spPr>
          <p:txBody>
            <a:bodyPr wrap="none">
              <a:spAutoFit/>
            </a:bodyPr>
            <a:lstStyle/>
            <a:p>
              <a:r>
                <a:rPr lang="en-US" sz="4400" dirty="0"/>
                <a:t>H</a:t>
              </a:r>
            </a:p>
          </p:txBody>
        </p:sp>
        <p:cxnSp>
          <p:nvCxnSpPr>
            <p:cNvPr id="31" name="Straight Connector 30"/>
            <p:cNvCxnSpPr>
              <a:stCxn id="22" idx="0"/>
              <a:endCxn id="8" idx="1"/>
            </p:cNvCxnSpPr>
            <p:nvPr/>
          </p:nvCxnSpPr>
          <p:spPr bwMode="auto">
            <a:xfrm rot="16200000" flipV="1">
              <a:off x="2620876" y="5008133"/>
              <a:ext cx="92003" cy="7797"/>
            </a:xfrm>
            <a:prstGeom prst="line">
              <a:avLst/>
            </a:prstGeom>
            <a:noFill/>
            <a:ln w="12700" cap="flat" cmpd="sng" algn="ctr">
              <a:solidFill>
                <a:schemeClr val="bg2"/>
              </a:solidFill>
              <a:prstDash val="solid"/>
              <a:round/>
              <a:headEnd type="none" w="lg" len="med"/>
              <a:tailEnd type="none" w="lg" len="med"/>
            </a:ln>
            <a:effectLst/>
          </p:spPr>
        </p:cxnSp>
        <p:sp>
          <p:nvSpPr>
            <p:cNvPr id="39" name="Rectangle 38"/>
            <p:cNvSpPr/>
            <p:nvPr/>
          </p:nvSpPr>
          <p:spPr>
            <a:xfrm rot="340168" flipV="1">
              <a:off x="904848" y="4971945"/>
              <a:ext cx="591829" cy="769441"/>
            </a:xfrm>
            <a:prstGeom prst="rect">
              <a:avLst/>
            </a:prstGeom>
          </p:spPr>
          <p:txBody>
            <a:bodyPr wrap="none">
              <a:spAutoFit/>
            </a:bodyPr>
            <a:lstStyle/>
            <a:p>
              <a:r>
                <a:rPr lang="en-US" sz="4400" dirty="0"/>
                <a:t>H</a:t>
              </a:r>
            </a:p>
          </p:txBody>
        </p:sp>
        <p:cxnSp>
          <p:nvCxnSpPr>
            <p:cNvPr id="40" name="Straight Connector 39"/>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42" name="Group 41"/>
          <p:cNvGrpSpPr/>
          <p:nvPr/>
        </p:nvGrpSpPr>
        <p:grpSpPr>
          <a:xfrm rot="10800000">
            <a:off x="2854429" y="6858000"/>
            <a:ext cx="3878404" cy="2171825"/>
            <a:chOff x="659019" y="4332529"/>
            <a:chExt cx="3878404" cy="2171825"/>
          </a:xfrm>
        </p:grpSpPr>
        <p:sp>
          <p:nvSpPr>
            <p:cNvPr id="43" name="TextBox 42"/>
            <p:cNvSpPr txBox="1"/>
            <p:nvPr/>
          </p:nvSpPr>
          <p:spPr>
            <a:xfrm>
              <a:off x="2257167" y="5651165"/>
              <a:ext cx="748923" cy="769441"/>
            </a:xfrm>
            <a:prstGeom prst="rect">
              <a:avLst/>
            </a:prstGeom>
            <a:noFill/>
          </p:spPr>
          <p:txBody>
            <a:bodyPr wrap="none" rtlCol="0">
              <a:spAutoFit/>
            </a:bodyPr>
            <a:lstStyle/>
            <a:p>
              <a:r>
                <a:rPr lang="en-US" sz="4400" dirty="0">
                  <a:solidFill>
                    <a:schemeClr val="accent4"/>
                  </a:solidFill>
                </a:rPr>
                <a:t>Al</a:t>
              </a:r>
            </a:p>
          </p:txBody>
        </p:sp>
        <p:sp>
          <p:nvSpPr>
            <p:cNvPr id="44" name="Rectangle 43"/>
            <p:cNvSpPr/>
            <p:nvPr/>
          </p:nvSpPr>
          <p:spPr>
            <a:xfrm rot="19867505">
              <a:off x="3112599" y="5210839"/>
              <a:ext cx="591829" cy="769441"/>
            </a:xfrm>
            <a:prstGeom prst="rect">
              <a:avLst/>
            </a:prstGeom>
          </p:spPr>
          <p:txBody>
            <a:bodyPr wrap="none">
              <a:spAutoFit/>
            </a:bodyPr>
            <a:lstStyle/>
            <a:p>
              <a:r>
                <a:rPr lang="en-US" sz="4400" dirty="0">
                  <a:solidFill>
                    <a:schemeClr val="accent4"/>
                  </a:solidFill>
                </a:rPr>
                <a:t>O</a:t>
              </a:r>
            </a:p>
          </p:txBody>
        </p:sp>
        <p:sp>
          <p:nvSpPr>
            <p:cNvPr id="45" name="Rectangle 44"/>
            <p:cNvSpPr/>
            <p:nvPr/>
          </p:nvSpPr>
          <p:spPr>
            <a:xfrm rot="5400000" flipV="1">
              <a:off x="2367063" y="4877224"/>
              <a:ext cx="591829" cy="769441"/>
            </a:xfrm>
            <a:prstGeom prst="rect">
              <a:avLst/>
            </a:prstGeom>
          </p:spPr>
          <p:txBody>
            <a:bodyPr wrap="none">
              <a:spAutoFit/>
            </a:bodyPr>
            <a:lstStyle/>
            <a:p>
              <a:r>
                <a:rPr lang="en-US" sz="4400" dirty="0">
                  <a:solidFill>
                    <a:schemeClr val="accent4"/>
                  </a:solidFill>
                </a:rPr>
                <a:t>O</a:t>
              </a:r>
            </a:p>
          </p:txBody>
        </p:sp>
        <p:sp>
          <p:nvSpPr>
            <p:cNvPr id="46" name="Rectangle 45"/>
            <p:cNvSpPr/>
            <p:nvPr/>
          </p:nvSpPr>
          <p:spPr>
            <a:xfrm rot="1732495" flipV="1">
              <a:off x="1510329" y="5124344"/>
              <a:ext cx="591829" cy="769441"/>
            </a:xfrm>
            <a:prstGeom prst="rect">
              <a:avLst/>
            </a:prstGeom>
          </p:spPr>
          <p:txBody>
            <a:bodyPr wrap="none">
              <a:spAutoFit/>
            </a:bodyPr>
            <a:lstStyle/>
            <a:p>
              <a:r>
                <a:rPr lang="en-US" sz="4400" dirty="0">
                  <a:solidFill>
                    <a:schemeClr val="accent4"/>
                  </a:solidFill>
                </a:rPr>
                <a:t>O</a:t>
              </a:r>
            </a:p>
          </p:txBody>
        </p:sp>
        <p:cxnSp>
          <p:nvCxnSpPr>
            <p:cNvPr id="47" name="Straight Connector 46"/>
            <p:cNvCxnSpPr/>
            <p:nvPr/>
          </p:nvCxnSpPr>
          <p:spPr bwMode="auto">
            <a:xfrm flipV="1">
              <a:off x="2957381" y="5758258"/>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8" name="Straight Connector 47"/>
            <p:cNvCxnSpPr/>
            <p:nvPr/>
          </p:nvCxnSpPr>
          <p:spPr bwMode="auto">
            <a:xfrm>
              <a:off x="2187144" y="5745901"/>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49" name="Straight Connector 48"/>
            <p:cNvCxnSpPr/>
            <p:nvPr/>
          </p:nvCxnSpPr>
          <p:spPr bwMode="auto">
            <a:xfrm rot="16200000" flipV="1">
              <a:off x="2537257" y="5634697"/>
              <a:ext cx="259493" cy="4116"/>
            </a:xfrm>
            <a:prstGeom prst="line">
              <a:avLst/>
            </a:prstGeom>
            <a:noFill/>
            <a:ln w="12700" cap="flat" cmpd="sng" algn="ctr">
              <a:solidFill>
                <a:schemeClr val="bg2"/>
              </a:solidFill>
              <a:prstDash val="solid"/>
              <a:round/>
              <a:headEnd type="none" w="lg" len="med"/>
              <a:tailEnd type="none" w="lg" len="med"/>
            </a:ln>
            <a:effectLst/>
          </p:spPr>
        </p:cxnSp>
        <p:sp>
          <p:nvSpPr>
            <p:cNvPr id="50" name="TextBox 49"/>
            <p:cNvSpPr txBox="1"/>
            <p:nvPr/>
          </p:nvSpPr>
          <p:spPr>
            <a:xfrm>
              <a:off x="2323071" y="6104244"/>
              <a:ext cx="74411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1" name="TextBox 50"/>
            <p:cNvSpPr txBox="1"/>
            <p:nvPr/>
          </p:nvSpPr>
          <p:spPr>
            <a:xfrm>
              <a:off x="3194989" y="5387555"/>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2" name="TextBox 51"/>
            <p:cNvSpPr txBox="1"/>
            <p:nvPr/>
          </p:nvSpPr>
          <p:spPr>
            <a:xfrm>
              <a:off x="1592731" y="5292819"/>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3" name="TextBox 52"/>
            <p:cNvSpPr txBox="1"/>
            <p:nvPr/>
          </p:nvSpPr>
          <p:spPr>
            <a:xfrm>
              <a:off x="2420635" y="5066271"/>
              <a:ext cx="481222"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4" name="TextBox 53"/>
            <p:cNvSpPr txBox="1"/>
            <p:nvPr/>
          </p:nvSpPr>
          <p:spPr>
            <a:xfrm>
              <a:off x="659019" y="512394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5" name="TextBox 54"/>
            <p:cNvSpPr txBox="1"/>
            <p:nvPr/>
          </p:nvSpPr>
          <p:spPr>
            <a:xfrm>
              <a:off x="4081849" y="5218678"/>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6" name="TextBox 55"/>
            <p:cNvSpPr txBox="1"/>
            <p:nvPr/>
          </p:nvSpPr>
          <p:spPr>
            <a:xfrm>
              <a:off x="2463112" y="4332529"/>
              <a:ext cx="455574" cy="400110"/>
            </a:xfrm>
            <a:prstGeom prst="rect">
              <a:avLst/>
            </a:prstGeom>
            <a:noFill/>
          </p:spPr>
          <p:txBody>
            <a:bodyPr wrap="none" rtlCol="0">
              <a:spAutoFit/>
            </a:bodyPr>
            <a:lstStyle/>
            <a:p>
              <a:r>
                <a:rPr lang="en-US" sz="2000" dirty="0">
                  <a:solidFill>
                    <a:schemeClr val="accent4"/>
                  </a:solidFill>
                  <a:latin typeface="Symbol" pitchFamily="18" charset="2"/>
                </a:rPr>
                <a:t>d</a:t>
              </a:r>
              <a:r>
                <a:rPr lang="en-US" sz="2000" dirty="0">
                  <a:solidFill>
                    <a:schemeClr val="accent4"/>
                  </a:solidFill>
                </a:rPr>
                <a:t>+</a:t>
              </a:r>
            </a:p>
          </p:txBody>
        </p:sp>
        <p:sp>
          <p:nvSpPr>
            <p:cNvPr id="57" name="Rectangle 56"/>
            <p:cNvSpPr/>
            <p:nvPr/>
          </p:nvSpPr>
          <p:spPr>
            <a:xfrm rot="21248762">
              <a:off x="3676890" y="5066676"/>
              <a:ext cx="591829" cy="769441"/>
            </a:xfrm>
            <a:prstGeom prst="rect">
              <a:avLst/>
            </a:prstGeom>
          </p:spPr>
          <p:txBody>
            <a:bodyPr wrap="none">
              <a:spAutoFit/>
            </a:bodyPr>
            <a:lstStyle/>
            <a:p>
              <a:r>
                <a:rPr lang="en-US" sz="4400" dirty="0">
                  <a:solidFill>
                    <a:schemeClr val="accent4"/>
                  </a:solidFill>
                </a:rPr>
                <a:t>H</a:t>
              </a:r>
            </a:p>
          </p:txBody>
        </p:sp>
        <p:cxnSp>
          <p:nvCxnSpPr>
            <p:cNvPr id="58" name="Straight Connector 57"/>
            <p:cNvCxnSpPr/>
            <p:nvPr/>
          </p:nvCxnSpPr>
          <p:spPr bwMode="auto">
            <a:xfrm flipV="1">
              <a:off x="3645241" y="5445210"/>
              <a:ext cx="103012" cy="20607"/>
            </a:xfrm>
            <a:prstGeom prst="line">
              <a:avLst/>
            </a:prstGeom>
            <a:noFill/>
            <a:ln w="12700" cap="flat" cmpd="sng" algn="ctr">
              <a:solidFill>
                <a:schemeClr val="bg2"/>
              </a:solidFill>
              <a:prstDash val="solid"/>
              <a:round/>
              <a:headEnd type="none" w="lg" len="med"/>
              <a:tailEnd type="none" w="lg" len="med"/>
            </a:ln>
            <a:effectLst/>
          </p:spPr>
        </p:cxnSp>
        <p:sp>
          <p:nvSpPr>
            <p:cNvPr id="59" name="Rectangle 58"/>
            <p:cNvSpPr/>
            <p:nvPr/>
          </p:nvSpPr>
          <p:spPr>
            <a:xfrm rot="16200000">
              <a:off x="2356668" y="4387045"/>
              <a:ext cx="591829" cy="769441"/>
            </a:xfrm>
            <a:prstGeom prst="rect">
              <a:avLst/>
            </a:prstGeom>
          </p:spPr>
          <p:txBody>
            <a:bodyPr wrap="none">
              <a:spAutoFit/>
            </a:bodyPr>
            <a:lstStyle/>
            <a:p>
              <a:r>
                <a:rPr lang="en-US" sz="4400" dirty="0">
                  <a:solidFill>
                    <a:schemeClr val="accent4"/>
                  </a:solidFill>
                </a:rPr>
                <a:t>H</a:t>
              </a:r>
            </a:p>
          </p:txBody>
        </p:sp>
        <p:cxnSp>
          <p:nvCxnSpPr>
            <p:cNvPr id="60" name="Straight Connector 59"/>
            <p:cNvCxnSpPr>
              <a:stCxn id="53" idx="0"/>
              <a:endCxn id="45" idx="1"/>
            </p:cNvCxnSpPr>
            <p:nvPr/>
          </p:nvCxnSpPr>
          <p:spPr bwMode="auto">
            <a:xfrm rot="10800000" flipH="1">
              <a:off x="2661246" y="4966030"/>
              <a:ext cx="1732" cy="100241"/>
            </a:xfrm>
            <a:prstGeom prst="line">
              <a:avLst/>
            </a:prstGeom>
            <a:noFill/>
            <a:ln w="12700" cap="flat" cmpd="sng" algn="ctr">
              <a:solidFill>
                <a:schemeClr val="bg2"/>
              </a:solidFill>
              <a:prstDash val="solid"/>
              <a:round/>
              <a:headEnd type="none" w="lg" len="med"/>
              <a:tailEnd type="none" w="lg" len="med"/>
            </a:ln>
            <a:effectLst/>
          </p:spPr>
        </p:cxnSp>
        <p:sp>
          <p:nvSpPr>
            <p:cNvPr id="61" name="Rectangle 60"/>
            <p:cNvSpPr/>
            <p:nvPr/>
          </p:nvSpPr>
          <p:spPr>
            <a:xfrm rot="340168" flipV="1">
              <a:off x="904848" y="4971945"/>
              <a:ext cx="591829" cy="769441"/>
            </a:xfrm>
            <a:prstGeom prst="rect">
              <a:avLst/>
            </a:prstGeom>
          </p:spPr>
          <p:txBody>
            <a:bodyPr wrap="none">
              <a:spAutoFit/>
            </a:bodyPr>
            <a:lstStyle/>
            <a:p>
              <a:r>
                <a:rPr lang="en-US" sz="4400" dirty="0">
                  <a:solidFill>
                    <a:schemeClr val="accent4"/>
                  </a:solidFill>
                </a:rPr>
                <a:t>H</a:t>
              </a:r>
            </a:p>
          </p:txBody>
        </p:sp>
        <p:cxnSp>
          <p:nvCxnSpPr>
            <p:cNvPr id="62" name="Straight Connector 61"/>
            <p:cNvCxnSpPr/>
            <p:nvPr/>
          </p:nvCxnSpPr>
          <p:spPr bwMode="auto">
            <a:xfrm flipH="1" flipV="1">
              <a:off x="1416906" y="5383427"/>
              <a:ext cx="103012" cy="20607"/>
            </a:xfrm>
            <a:prstGeom prst="line">
              <a:avLst/>
            </a:prstGeom>
            <a:noFill/>
            <a:ln w="12700" cap="flat" cmpd="sng" algn="ctr">
              <a:solidFill>
                <a:schemeClr val="bg2"/>
              </a:solidFill>
              <a:prstDash val="solid"/>
              <a:round/>
              <a:headEnd type="none" w="lg" len="med"/>
              <a:tailEnd type="none" w="lg" len="med"/>
            </a:ln>
            <a:effectLst/>
          </p:spPr>
        </p:cxnSp>
      </p:grpSp>
      <p:grpSp>
        <p:nvGrpSpPr>
          <p:cNvPr id="69" name="Group 68"/>
          <p:cNvGrpSpPr/>
          <p:nvPr/>
        </p:nvGrpSpPr>
        <p:grpSpPr>
          <a:xfrm>
            <a:off x="6405861" y="5415472"/>
            <a:ext cx="1886868" cy="1113021"/>
            <a:chOff x="6834229" y="4430188"/>
            <a:chExt cx="1886868" cy="1113021"/>
          </a:xfrm>
        </p:grpSpPr>
        <p:sp>
          <p:nvSpPr>
            <p:cNvPr id="85" name="Rectangle 84"/>
            <p:cNvSpPr/>
            <p:nvPr/>
          </p:nvSpPr>
          <p:spPr>
            <a:xfrm>
              <a:off x="7383406" y="4773768"/>
              <a:ext cx="591829" cy="769441"/>
            </a:xfrm>
            <a:prstGeom prst="rect">
              <a:avLst/>
            </a:prstGeom>
          </p:spPr>
          <p:txBody>
            <a:bodyPr wrap="none">
              <a:spAutoFit/>
            </a:bodyPr>
            <a:lstStyle/>
            <a:p>
              <a:r>
                <a:rPr lang="en-US" sz="4400" dirty="0">
                  <a:solidFill>
                    <a:schemeClr val="accent1"/>
                  </a:solidFill>
                </a:rPr>
                <a:t>O</a:t>
              </a:r>
            </a:p>
          </p:txBody>
        </p:sp>
        <p:sp>
          <p:nvSpPr>
            <p:cNvPr id="86" name="Rectangle 85"/>
            <p:cNvSpPr/>
            <p:nvPr/>
          </p:nvSpPr>
          <p:spPr>
            <a:xfrm>
              <a:off x="7894285" y="4430188"/>
              <a:ext cx="591829" cy="769441"/>
            </a:xfrm>
            <a:prstGeom prst="rect">
              <a:avLst/>
            </a:prstGeom>
          </p:spPr>
          <p:txBody>
            <a:bodyPr wrap="none">
              <a:spAutoFit/>
            </a:bodyPr>
            <a:lstStyle/>
            <a:p>
              <a:r>
                <a:rPr lang="en-US" sz="4400" dirty="0">
                  <a:solidFill>
                    <a:schemeClr val="accent1"/>
                  </a:solidFill>
                </a:rPr>
                <a:t>H</a:t>
              </a:r>
            </a:p>
          </p:txBody>
        </p:sp>
        <p:sp>
          <p:nvSpPr>
            <p:cNvPr id="87" name="Rectangle 86"/>
            <p:cNvSpPr/>
            <p:nvPr/>
          </p:nvSpPr>
          <p:spPr>
            <a:xfrm>
              <a:off x="6834229" y="4430188"/>
              <a:ext cx="591829" cy="769441"/>
            </a:xfrm>
            <a:prstGeom prst="rect">
              <a:avLst/>
            </a:prstGeom>
          </p:spPr>
          <p:txBody>
            <a:bodyPr wrap="none">
              <a:spAutoFit/>
            </a:bodyPr>
            <a:lstStyle/>
            <a:p>
              <a:r>
                <a:rPr lang="en-US" sz="4400" dirty="0">
                  <a:solidFill>
                    <a:schemeClr val="accent1"/>
                  </a:solidFill>
                </a:rPr>
                <a:t>H</a:t>
              </a:r>
            </a:p>
          </p:txBody>
        </p:sp>
        <p:cxnSp>
          <p:nvCxnSpPr>
            <p:cNvPr id="63" name="Straight Connector 62"/>
            <p:cNvCxnSpPr/>
            <p:nvPr/>
          </p:nvCxnSpPr>
          <p:spPr bwMode="auto">
            <a:xfrm flipV="1">
              <a:off x="7764194" y="4831502"/>
              <a:ext cx="197712" cy="148282"/>
            </a:xfrm>
            <a:prstGeom prst="line">
              <a:avLst/>
            </a:prstGeom>
            <a:noFill/>
            <a:ln w="12700" cap="flat" cmpd="sng" algn="ctr">
              <a:solidFill>
                <a:schemeClr val="bg2"/>
              </a:solidFill>
              <a:prstDash val="solid"/>
              <a:round/>
              <a:headEnd type="none" w="lg" len="med"/>
              <a:tailEnd type="none" w="lg" len="med"/>
            </a:ln>
            <a:effectLst/>
          </p:spPr>
        </p:cxnSp>
        <p:cxnSp>
          <p:nvCxnSpPr>
            <p:cNvPr id="64" name="Straight Connector 63"/>
            <p:cNvCxnSpPr/>
            <p:nvPr/>
          </p:nvCxnSpPr>
          <p:spPr bwMode="auto">
            <a:xfrm flipH="1" flipV="1">
              <a:off x="7298756" y="4835621"/>
              <a:ext cx="197712" cy="148282"/>
            </a:xfrm>
            <a:prstGeom prst="line">
              <a:avLst/>
            </a:prstGeom>
            <a:noFill/>
            <a:ln w="12700" cap="flat" cmpd="sng" algn="ctr">
              <a:solidFill>
                <a:schemeClr val="bg2"/>
              </a:solidFill>
              <a:prstDash val="solid"/>
              <a:round/>
              <a:headEnd type="none" w="lg" len="med"/>
              <a:tailEnd type="none" w="lg" len="med"/>
            </a:ln>
            <a:effectLst/>
          </p:spPr>
        </p:cxnSp>
        <p:sp>
          <p:nvSpPr>
            <p:cNvPr id="66" name="TextBox 65"/>
            <p:cNvSpPr txBox="1"/>
            <p:nvPr/>
          </p:nvSpPr>
          <p:spPr>
            <a:xfrm>
              <a:off x="8265523" y="4537030"/>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7" name="TextBox 66"/>
            <p:cNvSpPr txBox="1"/>
            <p:nvPr/>
          </p:nvSpPr>
          <p:spPr>
            <a:xfrm>
              <a:off x="7224617" y="4521999"/>
              <a:ext cx="455574"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sp>
          <p:nvSpPr>
            <p:cNvPr id="68" name="TextBox 67"/>
            <p:cNvSpPr txBox="1"/>
            <p:nvPr/>
          </p:nvSpPr>
          <p:spPr>
            <a:xfrm rot="16200000">
              <a:off x="7413782" y="4962294"/>
              <a:ext cx="481222" cy="400110"/>
            </a:xfrm>
            <a:prstGeom prst="rect">
              <a:avLst/>
            </a:prstGeom>
            <a:noFill/>
          </p:spPr>
          <p:txBody>
            <a:bodyPr wrap="none" rtlCol="0">
              <a:spAutoFit/>
            </a:bodyPr>
            <a:lstStyle/>
            <a:p>
              <a:r>
                <a:rPr lang="en-US" sz="2000" dirty="0">
                  <a:solidFill>
                    <a:schemeClr val="accent1"/>
                  </a:solidFill>
                  <a:latin typeface="Symbol" pitchFamily="18" charset="2"/>
                </a:rPr>
                <a:t>d</a:t>
              </a:r>
              <a:r>
                <a:rPr lang="en-US" sz="2000" dirty="0">
                  <a:solidFill>
                    <a:schemeClr val="accent1"/>
                  </a:solidFill>
                </a:rPr>
                <a:t>--</a:t>
              </a:r>
            </a:p>
          </p:txBody>
        </p:sp>
      </p:grpSp>
      <p:sp>
        <p:nvSpPr>
          <p:cNvPr id="65" name="TextBox 64"/>
          <p:cNvSpPr txBox="1"/>
          <p:nvPr/>
        </p:nvSpPr>
        <p:spPr>
          <a:xfrm>
            <a:off x="5262809" y="6334780"/>
            <a:ext cx="3881191" cy="523220"/>
          </a:xfrm>
          <a:prstGeom prst="rect">
            <a:avLst/>
          </a:prstGeom>
          <a:noFill/>
        </p:spPr>
        <p:txBody>
          <a:bodyPr wrap="none" rtlCol="0">
            <a:spAutoFit/>
          </a:bodyPr>
          <a:lstStyle/>
          <a:p>
            <a:r>
              <a:rPr lang="en-US" dirty="0"/>
              <a:t>*Edge of knowledge alert</a:t>
            </a:r>
          </a:p>
        </p:txBody>
      </p:sp>
      <p:sp>
        <p:nvSpPr>
          <p:cNvPr id="70" name="Oval 6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4.16667E-6 2.31321E-6 L -0.36893 2.31321E-6 " pathEditMode="relative" rAng="0" ptsTypes="AA">
                                      <p:cBhvr>
                                        <p:cTn id="6" dur="2000" fill="hold"/>
                                        <p:tgtEl>
                                          <p:spTgt spid="69"/>
                                        </p:tgtEl>
                                        <p:attrNameLst>
                                          <p:attrName>ppt_x</p:attrName>
                                          <p:attrName>ppt_y</p:attrName>
                                        </p:attrNameLst>
                                      </p:cBhvr>
                                      <p:rCtr x="-185" y="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44444E-6 5.06593E-7 L 4.44444E-6 -0.20703 " pathEditMode="relative" rAng="0" ptsTypes="AA">
                                      <p:cBhvr>
                                        <p:cTn id="10" dur="2000" fill="hold"/>
                                        <p:tgtEl>
                                          <p:spTgt spid="42"/>
                                        </p:tgtEl>
                                        <p:attrNameLst>
                                          <p:attrName>ppt_x</p:attrName>
                                          <p:attrName>ppt_y</p:attrName>
                                        </p:attrNameLst>
                                      </p:cBhvr>
                                      <p:rCtr x="0" y="-104"/>
                                    </p:animMotion>
                                  </p:childTnLst>
                                </p:cTn>
                              </p:par>
                            </p:childTnLst>
                          </p:cTn>
                        </p:par>
                        <p:par>
                          <p:cTn id="11" fill="hold">
                            <p:stCondLst>
                              <p:cond delay="2000"/>
                            </p:stCondLst>
                            <p:childTnLst>
                              <p:par>
                                <p:cTn id="12" presetID="35" presetClass="path" presetSubtype="0" accel="50000" decel="50000" fill="hold" nodeType="afterEffect">
                                  <p:stCondLst>
                                    <p:cond delay="0"/>
                                  </p:stCondLst>
                                  <p:childTnLst>
                                    <p:animMotion origin="layout" path="M -0.36893 2.31321E-6 L -0.64584 -0.00347 " pathEditMode="relative" rAng="0" ptsTypes="AA">
                                      <p:cBhvr>
                                        <p:cTn id="13" dur="2000" fill="hold"/>
                                        <p:tgtEl>
                                          <p:spTgt spid="69"/>
                                        </p:tgtEl>
                                        <p:attrNameLst>
                                          <p:attrName>ppt_x</p:attrName>
                                          <p:attrName>ppt_y</p:attrName>
                                        </p:attrNameLst>
                                      </p:cBhvr>
                                      <p:rCtr x="-139" y="-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polar than water?</a:t>
            </a:r>
          </a:p>
        </p:txBody>
      </p:sp>
      <p:sp>
        <p:nvSpPr>
          <p:cNvPr id="3" name="Content Placeholder 2"/>
          <p:cNvSpPr>
            <a:spLocks noGrp="1"/>
          </p:cNvSpPr>
          <p:nvPr>
            <p:ph idx="1"/>
          </p:nvPr>
        </p:nvSpPr>
        <p:spPr>
          <a:xfrm>
            <a:off x="416286" y="1530472"/>
            <a:ext cx="8188871" cy="4114800"/>
          </a:xfrm>
        </p:spPr>
        <p:txBody>
          <a:bodyPr/>
          <a:lstStyle/>
          <a:p>
            <a:r>
              <a:rPr lang="en-US" sz="2000" dirty="0"/>
              <a:t>Al is very weakly electronegative and thus it maintains a charge of +3 when combined with 3 oxygen (oxygen keeps all of the electrons)</a:t>
            </a:r>
          </a:p>
          <a:p>
            <a:r>
              <a:rPr lang="en-US" sz="2000" dirty="0"/>
              <a:t>Hypothesis*: </a:t>
            </a:r>
            <a:r>
              <a:rPr lang="en-US" sz="2000" u="sng" dirty="0"/>
              <a:t>intermolecular</a:t>
            </a:r>
            <a:r>
              <a:rPr lang="en-US" sz="2000" dirty="0"/>
              <a:t> polar bonds between oxygen and aluminum are stronger than </a:t>
            </a:r>
            <a:r>
              <a:rPr lang="en-US" sz="2000" u="sng" dirty="0"/>
              <a:t>intermolecular</a:t>
            </a:r>
            <a:r>
              <a:rPr lang="en-US" sz="2000" dirty="0"/>
              <a:t> polar bonds between oxygen and hydrogen</a:t>
            </a:r>
          </a:p>
        </p:txBody>
      </p:sp>
      <p:pic>
        <p:nvPicPr>
          <p:cNvPr id="870402" name="Picture 2" descr="http://chemwiki.ucdavis.edu/@api/deki/files/4756/=electronegativity_chart.png"/>
          <p:cNvPicPr>
            <a:picLocks noChangeAspect="1" noChangeArrowheads="1"/>
          </p:cNvPicPr>
          <p:nvPr/>
        </p:nvPicPr>
        <p:blipFill>
          <a:blip r:embed="rId2" cstate="print">
            <a:clrChange>
              <a:clrFrom>
                <a:srgbClr val="F8FCF8"/>
              </a:clrFrom>
              <a:clrTo>
                <a:srgbClr val="F8FCF8">
                  <a:alpha val="0"/>
                </a:srgbClr>
              </a:clrTo>
            </a:clrChange>
          </a:blip>
          <a:srcRect b="43350"/>
          <a:stretch>
            <a:fillRect/>
          </a:stretch>
        </p:blipFill>
        <p:spPr bwMode="auto">
          <a:xfrm>
            <a:off x="862411" y="3112873"/>
            <a:ext cx="7058025" cy="2179939"/>
          </a:xfrm>
          <a:prstGeom prst="rect">
            <a:avLst/>
          </a:prstGeom>
          <a:noFill/>
        </p:spPr>
      </p:pic>
      <p:sp>
        <p:nvSpPr>
          <p:cNvPr id="5" name="TextBox 4"/>
          <p:cNvSpPr txBox="1"/>
          <p:nvPr/>
        </p:nvSpPr>
        <p:spPr>
          <a:xfrm>
            <a:off x="7064585" y="6550223"/>
            <a:ext cx="2079415" cy="307777"/>
          </a:xfrm>
          <a:prstGeom prst="rect">
            <a:avLst/>
          </a:prstGeom>
          <a:noFill/>
        </p:spPr>
        <p:txBody>
          <a:bodyPr wrap="none" rtlCol="0">
            <a:spAutoFit/>
          </a:bodyPr>
          <a:lstStyle/>
          <a:p>
            <a:r>
              <a:rPr lang="en-US" sz="1400" dirty="0"/>
              <a:t>* Edge of knowledge alert</a:t>
            </a:r>
          </a:p>
        </p:txBody>
      </p:sp>
      <p:sp>
        <p:nvSpPr>
          <p:cNvPr id="6" name="TextBox 5"/>
          <p:cNvSpPr txBox="1"/>
          <p:nvPr/>
        </p:nvSpPr>
        <p:spPr>
          <a:xfrm>
            <a:off x="1330036" y="5462651"/>
            <a:ext cx="3413114" cy="523220"/>
          </a:xfrm>
          <a:prstGeom prst="rect">
            <a:avLst/>
          </a:prstGeom>
          <a:noFill/>
        </p:spPr>
        <p:txBody>
          <a:bodyPr wrap="none" rtlCol="0">
            <a:spAutoFit/>
          </a:bodyPr>
          <a:lstStyle/>
          <a:p>
            <a:r>
              <a:rPr lang="en-US" dirty="0">
                <a:solidFill>
                  <a:schemeClr val="accent4"/>
                </a:solidFill>
              </a:rPr>
              <a:t>O - H = 3.5 - 2.1 = 1.4</a:t>
            </a:r>
          </a:p>
        </p:txBody>
      </p:sp>
      <p:sp>
        <p:nvSpPr>
          <p:cNvPr id="7" name="TextBox 6"/>
          <p:cNvSpPr txBox="1"/>
          <p:nvPr/>
        </p:nvSpPr>
        <p:spPr>
          <a:xfrm>
            <a:off x="1330036" y="6020789"/>
            <a:ext cx="3282694" cy="523220"/>
          </a:xfrm>
          <a:prstGeom prst="rect">
            <a:avLst/>
          </a:prstGeom>
          <a:noFill/>
        </p:spPr>
        <p:txBody>
          <a:bodyPr wrap="none" rtlCol="0">
            <a:spAutoFit/>
          </a:bodyPr>
          <a:lstStyle/>
          <a:p>
            <a:r>
              <a:rPr lang="en-US" dirty="0">
                <a:solidFill>
                  <a:schemeClr val="accent4"/>
                </a:solidFill>
              </a:rPr>
              <a:t>O - Al = 3.5 – 1.5 = 2</a:t>
            </a:r>
          </a:p>
        </p:txBody>
      </p:sp>
      <p:sp>
        <p:nvSpPr>
          <p:cNvPr id="8" name="TextBox 7"/>
          <p:cNvSpPr txBox="1"/>
          <p:nvPr/>
        </p:nvSpPr>
        <p:spPr>
          <a:xfrm>
            <a:off x="4952009" y="5462651"/>
            <a:ext cx="2597186" cy="523220"/>
          </a:xfrm>
          <a:prstGeom prst="rect">
            <a:avLst/>
          </a:prstGeom>
          <a:noFill/>
        </p:spPr>
        <p:txBody>
          <a:bodyPr wrap="none" rtlCol="0">
            <a:spAutoFit/>
          </a:bodyPr>
          <a:lstStyle/>
          <a:p>
            <a:r>
              <a:rPr lang="en-US" dirty="0">
                <a:solidFill>
                  <a:schemeClr val="accent4"/>
                </a:solidFill>
              </a:rPr>
              <a:t>Polarity of water</a:t>
            </a:r>
          </a:p>
        </p:txBody>
      </p:sp>
      <p:sp>
        <p:nvSpPr>
          <p:cNvPr id="9" name="TextBox 8"/>
          <p:cNvSpPr txBox="1"/>
          <p:nvPr/>
        </p:nvSpPr>
        <p:spPr>
          <a:xfrm>
            <a:off x="4952009" y="6020789"/>
            <a:ext cx="3079113" cy="523220"/>
          </a:xfrm>
          <a:prstGeom prst="rect">
            <a:avLst/>
          </a:prstGeom>
          <a:noFill/>
        </p:spPr>
        <p:txBody>
          <a:bodyPr wrap="none" rtlCol="0">
            <a:spAutoFit/>
          </a:bodyPr>
          <a:lstStyle/>
          <a:p>
            <a:r>
              <a:rPr lang="en-US" dirty="0">
                <a:solidFill>
                  <a:schemeClr val="accent4"/>
                </a:solidFill>
              </a:rPr>
              <a:t>Polarity of Al(OH)</a:t>
            </a:r>
            <a:r>
              <a:rPr lang="en-US" baseline="-25000" dirty="0">
                <a:solidFill>
                  <a:schemeClr val="accent4"/>
                </a:solidFill>
              </a:rPr>
              <a:t>3</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32763" cy="1143000"/>
          </a:xfrm>
        </p:spPr>
        <p:txBody>
          <a:bodyPr/>
          <a:lstStyle/>
          <a:p>
            <a:r>
              <a:rPr lang="en-US" b="0" dirty="0" err="1"/>
              <a:t>PACl</a:t>
            </a:r>
            <a:r>
              <a:rPr lang="en-US" b="0" dirty="0"/>
              <a:t> in Water: </a:t>
            </a:r>
            <a:r>
              <a:rPr lang="en-US" b="0" dirty="0" err="1"/>
              <a:t>Keggin</a:t>
            </a:r>
            <a:r>
              <a:rPr lang="en-US" b="0" dirty="0"/>
              <a:t> structure</a:t>
            </a:r>
          </a:p>
        </p:txBody>
      </p:sp>
      <p:sp>
        <p:nvSpPr>
          <p:cNvPr id="3" name="Content Placeholder 2"/>
          <p:cNvSpPr>
            <a:spLocks noGrp="1"/>
          </p:cNvSpPr>
          <p:nvPr>
            <p:ph idx="1"/>
          </p:nvPr>
        </p:nvSpPr>
        <p:spPr>
          <a:xfrm>
            <a:off x="413658" y="2041139"/>
            <a:ext cx="8229600" cy="4525963"/>
          </a:xfrm>
        </p:spPr>
        <p:txBody>
          <a:bodyPr/>
          <a:lstStyle/>
          <a:p>
            <a:r>
              <a:rPr lang="en-US" dirty="0"/>
              <a:t>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(or  Al</a:t>
            </a:r>
            <a:r>
              <a:rPr lang="en-US" baseline="-25000" dirty="0"/>
              <a:t>12</a:t>
            </a:r>
            <a:r>
              <a:rPr lang="en-US" dirty="0"/>
              <a:t>(OH)</a:t>
            </a:r>
            <a:r>
              <a:rPr lang="en-US" baseline="-25000" dirty="0"/>
              <a:t>24</a:t>
            </a:r>
            <a:r>
              <a:rPr lang="en-US" dirty="0"/>
              <a:t>AlO</a:t>
            </a:r>
            <a:r>
              <a:rPr lang="en-US" baseline="-25000" dirty="0"/>
              <a:t>4</a:t>
            </a:r>
            <a:r>
              <a:rPr lang="en-US" dirty="0"/>
              <a:t>(H</a:t>
            </a:r>
            <a:r>
              <a:rPr lang="en-US" baseline="-25000" dirty="0"/>
              <a:t>2</a:t>
            </a:r>
            <a:r>
              <a:rPr lang="en-US" dirty="0"/>
              <a:t>O)</a:t>
            </a:r>
            <a:r>
              <a:rPr lang="en-US" baseline="-25000" dirty="0"/>
              <a:t>12</a:t>
            </a:r>
            <a:r>
              <a:rPr lang="en-US" baseline="30000" dirty="0"/>
              <a:t>7+</a:t>
            </a:r>
            <a:r>
              <a:rPr lang="en-US" dirty="0"/>
              <a:t>)</a:t>
            </a:r>
          </a:p>
          <a:p>
            <a:r>
              <a:rPr lang="en-US" dirty="0" err="1"/>
              <a:t>Keggin</a:t>
            </a:r>
            <a:r>
              <a:rPr lang="en-US" dirty="0"/>
              <a:t> structure: tetrahedral Al atom in the center of the cluster coordinated to 4 oxygen atoms. </a:t>
            </a:r>
          </a:p>
        </p:txBody>
      </p:sp>
      <p:sp>
        <p:nvSpPr>
          <p:cNvPr id="4" name="Rectangle 3"/>
          <p:cNvSpPr/>
          <p:nvPr/>
        </p:nvSpPr>
        <p:spPr>
          <a:xfrm>
            <a:off x="636814" y="6317616"/>
            <a:ext cx="8058150" cy="461665"/>
          </a:xfrm>
          <a:prstGeom prst="rect">
            <a:avLst/>
          </a:prstGeom>
        </p:spPr>
        <p:txBody>
          <a:bodyPr wrap="square">
            <a:spAutoFit/>
          </a:bodyPr>
          <a:lstStyle/>
          <a:p>
            <a:r>
              <a:rPr lang="en-US" sz="1200" dirty="0"/>
              <a:t>"Anion2" by Walter G. Klemperer - Walter G. Klemperer created this picture and has permission to release to public domain. Licensed under CC BY-SA 2.5 via Commons - https://commons.wikimedia.org/wiki/File:Anion2.png#/media/File:Anion2.png</a:t>
            </a:r>
          </a:p>
        </p:txBody>
      </p:sp>
      <p:pic>
        <p:nvPicPr>
          <p:cNvPr id="984066" name="Picture 2" descr="C:\Users\mw24\Downloads\Anion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7723" y="3625916"/>
            <a:ext cx="2802131" cy="25944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188558" y="5254715"/>
            <a:ext cx="543739" cy="523220"/>
          </a:xfrm>
          <a:prstGeom prst="rect">
            <a:avLst/>
          </a:prstGeom>
        </p:spPr>
        <p:txBody>
          <a:bodyPr wrap="none">
            <a:spAutoFit/>
          </a:bodyPr>
          <a:lstStyle/>
          <a:p>
            <a:r>
              <a:rPr lang="en-US" dirty="0"/>
              <a:t>Al</a:t>
            </a:r>
          </a:p>
        </p:txBody>
      </p:sp>
      <p:pic>
        <p:nvPicPr>
          <p:cNvPr id="12" name="Picture 2" descr="C:\Users\mw24\Downloads\Anion2.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7339" t="72758" r="70380" b="13621"/>
          <a:stretch/>
        </p:blipFill>
        <p:spPr bwMode="auto">
          <a:xfrm>
            <a:off x="4119013" y="1784484"/>
            <a:ext cx="344131" cy="35340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w24\Downloads\Anion2.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998" t="35871" r="37488" b="36528"/>
          <a:stretch/>
        </p:blipFill>
        <p:spPr bwMode="auto">
          <a:xfrm>
            <a:off x="5794620" y="1534746"/>
            <a:ext cx="650244" cy="62672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mw24\Downloads\Anion2.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954" t="42985" r="66819" b="14327"/>
          <a:stretch/>
        </p:blipFill>
        <p:spPr bwMode="auto">
          <a:xfrm rot="16200000">
            <a:off x="4864893" y="1190549"/>
            <a:ext cx="482713" cy="110754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5106249" y="1864437"/>
            <a:ext cx="0" cy="2640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8" name="Picture 2" descr="C:\Users\mw24\Downloads\Anion2.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118" t="2260" r="78731" b="81691"/>
          <a:stretch/>
        </p:blipFill>
        <p:spPr bwMode="auto">
          <a:xfrm rot="8115021">
            <a:off x="6863225" y="1712355"/>
            <a:ext cx="424544" cy="41637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6663364" y="4656432"/>
            <a:ext cx="824265" cy="523220"/>
          </a:xfrm>
          <a:prstGeom prst="rect">
            <a:avLst/>
          </a:prstGeom>
        </p:spPr>
        <p:txBody>
          <a:bodyPr wrap="none">
            <a:spAutoFit/>
          </a:bodyPr>
          <a:lstStyle/>
          <a:p>
            <a:r>
              <a:rPr lang="en-US" dirty="0"/>
              <a:t>H</a:t>
            </a:r>
            <a:r>
              <a:rPr lang="en-US" baseline="-25000" dirty="0"/>
              <a:t>2</a:t>
            </a:r>
            <a:r>
              <a:rPr lang="en-US" dirty="0"/>
              <a:t>O</a:t>
            </a:r>
          </a:p>
        </p:txBody>
      </p:sp>
      <p:cxnSp>
        <p:nvCxnSpPr>
          <p:cNvPr id="20" name="Straight Arrow Connector 19"/>
          <p:cNvCxnSpPr/>
          <p:nvPr/>
        </p:nvCxnSpPr>
        <p:spPr>
          <a:xfrm flipH="1" flipV="1">
            <a:off x="6394374" y="4915590"/>
            <a:ext cx="383802" cy="757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flipV="1">
            <a:off x="3732297" y="4923163"/>
            <a:ext cx="1190767" cy="59316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p:cNvCxnSpPr>
          <p:nvPr/>
        </p:nvCxnSpPr>
        <p:spPr>
          <a:xfrm>
            <a:off x="3732297" y="5516325"/>
            <a:ext cx="455982" cy="14152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6364099" y="4125640"/>
            <a:ext cx="444352" cy="523220"/>
          </a:xfrm>
          <a:prstGeom prst="rect">
            <a:avLst/>
          </a:prstGeom>
        </p:spPr>
        <p:txBody>
          <a:bodyPr wrap="none">
            <a:spAutoFit/>
          </a:bodyPr>
          <a:lstStyle/>
          <a:p>
            <a:r>
              <a:rPr lang="en-US" dirty="0"/>
              <a:t>O</a:t>
            </a:r>
          </a:p>
        </p:txBody>
      </p:sp>
      <p:cxnSp>
        <p:nvCxnSpPr>
          <p:cNvPr id="29" name="Straight Arrow Connector 28"/>
          <p:cNvCxnSpPr>
            <a:stCxn id="28" idx="1"/>
          </p:cNvCxnSpPr>
          <p:nvPr/>
        </p:nvCxnSpPr>
        <p:spPr>
          <a:xfrm flipH="1">
            <a:off x="5208814" y="4387250"/>
            <a:ext cx="1155285" cy="26918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84067" name="Rectangle 984066"/>
          <p:cNvSpPr/>
          <p:nvPr/>
        </p:nvSpPr>
        <p:spPr>
          <a:xfrm>
            <a:off x="6527346" y="5254362"/>
            <a:ext cx="704039" cy="523220"/>
          </a:xfrm>
          <a:prstGeom prst="rect">
            <a:avLst/>
          </a:prstGeom>
        </p:spPr>
        <p:txBody>
          <a:bodyPr wrap="none">
            <a:spAutoFit/>
          </a:bodyPr>
          <a:lstStyle/>
          <a:p>
            <a:r>
              <a:rPr lang="en-US" dirty="0"/>
              <a:t>OH</a:t>
            </a:r>
          </a:p>
        </p:txBody>
      </p:sp>
      <p:cxnSp>
        <p:nvCxnSpPr>
          <p:cNvPr id="36" name="Straight Arrow Connector 35"/>
          <p:cNvCxnSpPr>
            <a:stCxn id="984067" idx="1"/>
          </p:cNvCxnSpPr>
          <p:nvPr/>
        </p:nvCxnSpPr>
        <p:spPr>
          <a:xfrm flipH="1" flipV="1">
            <a:off x="6090558" y="5372100"/>
            <a:ext cx="436788" cy="14387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984070" name="Picture 3">
            <a:hlinkClick r:id="rId8"/>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0594" y="4269169"/>
            <a:ext cx="1989526" cy="1820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84072" name="Rectangle 984071"/>
          <p:cNvSpPr/>
          <p:nvPr/>
        </p:nvSpPr>
        <p:spPr>
          <a:xfrm>
            <a:off x="7145031" y="5315917"/>
            <a:ext cx="633507"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42" name="Rectangle 41"/>
          <p:cNvSpPr/>
          <p:nvPr/>
        </p:nvSpPr>
        <p:spPr>
          <a:xfrm>
            <a:off x="7372818" y="4715535"/>
            <a:ext cx="574196" cy="400110"/>
          </a:xfrm>
          <a:prstGeom prst="rect">
            <a:avLst/>
          </a:prstGeom>
        </p:spPr>
        <p:txBody>
          <a:bodyPr wrap="none">
            <a:spAutoFit/>
          </a:bodyPr>
          <a:lstStyle/>
          <a:p>
            <a:r>
              <a:rPr lang="en-US" sz="2000" dirty="0">
                <a:latin typeface="Symbol" pitchFamily="18" charset="2"/>
              </a:rPr>
              <a:t>d</a:t>
            </a:r>
            <a:r>
              <a:rPr lang="en-US" sz="2000" dirty="0"/>
              <a:t>- ?</a:t>
            </a:r>
          </a:p>
        </p:txBody>
      </p:sp>
      <p:sp>
        <p:nvSpPr>
          <p:cNvPr id="23" name="Oval 22"/>
          <p:cNvSpPr/>
          <p:nvPr/>
        </p:nvSpPr>
        <p:spPr bwMode="auto">
          <a:xfrm>
            <a:off x="8282355" y="11724"/>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extLst>
      <p:ext uri="{BB962C8B-B14F-4D97-AF65-F5344CB8AC3E}">
        <p14:creationId xmlns:p14="http://schemas.microsoft.com/office/powerpoint/2010/main" val="356051146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p:txBody>
          <a:bodyPr/>
          <a:lstStyle/>
          <a:p>
            <a:r>
              <a:rPr lang="en-US" dirty="0"/>
              <a:t>Rapid Mix</a:t>
            </a:r>
          </a:p>
        </p:txBody>
      </p:sp>
      <p:sp>
        <p:nvSpPr>
          <p:cNvPr id="464899" name="Rectangle 3"/>
          <p:cNvSpPr>
            <a:spLocks noGrp="1" noChangeArrowheads="1"/>
          </p:cNvSpPr>
          <p:nvPr>
            <p:ph idx="1"/>
          </p:nvPr>
        </p:nvSpPr>
        <p:spPr/>
        <p:txBody>
          <a:bodyPr/>
          <a:lstStyle/>
          <a:p>
            <a:r>
              <a:rPr lang="en-US" sz="2400" dirty="0"/>
              <a:t>A high-intensity mixing step used before flocculation to disperse the coagulant(s) and to initiate the particle aggregation process*</a:t>
            </a:r>
          </a:p>
          <a:p>
            <a:r>
              <a:rPr lang="en-US" sz="2400" dirty="0"/>
              <a:t>In the case of hydrolyzing metal salts, the primary purpose is to quickly disperse the salt so that contact between the simpler hydrolysis products and the particles occurs before the metal hydroxide precipitate is formed* (This is probably not true)</a:t>
            </a:r>
          </a:p>
          <a:p>
            <a:r>
              <a:rPr lang="en-US" sz="2400" dirty="0"/>
              <a:t>“This process is poorly understood…”*</a:t>
            </a:r>
          </a:p>
        </p:txBody>
      </p:sp>
      <p:sp>
        <p:nvSpPr>
          <p:cNvPr id="464900" name="Rectangle 4"/>
          <p:cNvSpPr>
            <a:spLocks noChangeArrowheads="1"/>
          </p:cNvSpPr>
          <p:nvPr/>
        </p:nvSpPr>
        <p:spPr bwMode="auto">
          <a:xfrm>
            <a:off x="968375" y="6069013"/>
            <a:ext cx="7127875" cy="519112"/>
          </a:xfrm>
          <a:prstGeom prst="rect">
            <a:avLst/>
          </a:prstGeom>
          <a:noFill/>
          <a:ln w="12700" algn="ctr">
            <a:noFill/>
            <a:miter lim="800000"/>
            <a:headEnd type="none" w="lg" len="med"/>
            <a:tailEnd type="none" w="lg" len="med"/>
          </a:ln>
          <a:effectLst/>
        </p:spPr>
        <p:txBody>
          <a:bodyPr wrap="none">
            <a:spAutoFit/>
          </a:bodyPr>
          <a:lstStyle/>
          <a:p>
            <a:pPr eaLnBrk="1" hangingPunct="1">
              <a:spcBef>
                <a:spcPct val="30000"/>
              </a:spcBef>
            </a:pPr>
            <a:r>
              <a:rPr lang="en-US"/>
              <a:t>*Water Quality and Treatment 5th edition p 6.57</a:t>
            </a:r>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ChangeArrowheads="1"/>
          </p:cNvSpPr>
          <p:nvPr>
            <p:ph type="title"/>
          </p:nvPr>
        </p:nvSpPr>
        <p:spPr/>
        <p:txBody>
          <a:bodyPr/>
          <a:lstStyle/>
          <a:p>
            <a:r>
              <a:rPr lang="en-US" dirty="0"/>
              <a:t>Caveat: It is a short walk to the edge of knowledge</a:t>
            </a:r>
          </a:p>
        </p:txBody>
      </p:sp>
      <p:sp>
        <p:nvSpPr>
          <p:cNvPr id="630787" name="Rectangle 3"/>
          <p:cNvSpPr>
            <a:spLocks noGrp="1" noChangeArrowheads="1"/>
          </p:cNvSpPr>
          <p:nvPr>
            <p:ph idx="1"/>
          </p:nvPr>
        </p:nvSpPr>
        <p:spPr/>
        <p:txBody>
          <a:bodyPr/>
          <a:lstStyle/>
          <a:p>
            <a:pPr>
              <a:lnSpc>
                <a:spcPct val="90000"/>
              </a:lnSpc>
            </a:pPr>
            <a:r>
              <a:rPr lang="en-US" sz="2800" dirty="0"/>
              <a:t>The analysis presented next was designed to achieve adequate mixing so that nanoparticles have a chance to attach to all particles</a:t>
            </a:r>
          </a:p>
          <a:p>
            <a:pPr>
              <a:lnSpc>
                <a:spcPct val="90000"/>
              </a:lnSpc>
            </a:pPr>
            <a:r>
              <a:rPr lang="en-US" sz="2800" dirty="0"/>
              <a:t>Coagulant self aggregation occurs at the same time as mixing </a:t>
            </a:r>
          </a:p>
          <a:p>
            <a:pPr>
              <a:lnSpc>
                <a:spcPct val="90000"/>
              </a:lnSpc>
            </a:pPr>
            <a:r>
              <a:rPr lang="en-US" sz="2800" dirty="0"/>
              <a:t>Self aggregation (especially in high alkalinity waters) might have a significant detrimental effect* because it reduces the surface area of the adhesive nanoparticles</a:t>
            </a:r>
          </a:p>
          <a:p>
            <a:pPr>
              <a:lnSpc>
                <a:spcPct val="90000"/>
              </a:lnSpc>
            </a:pPr>
            <a:r>
              <a:rPr lang="en-US" sz="2800" dirty="0"/>
              <a:t>Attachment of nanoparticles with clay particles may take longer than the initial collisions between clay particles.</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 for Rapid Mix (uncertain if RM is needed!)</a:t>
            </a:r>
          </a:p>
        </p:txBody>
      </p:sp>
      <p:sp>
        <p:nvSpPr>
          <p:cNvPr id="3" name="Content Placeholder 2"/>
          <p:cNvSpPr>
            <a:spLocks noGrp="1"/>
          </p:cNvSpPr>
          <p:nvPr>
            <p:ph idx="1"/>
          </p:nvPr>
        </p:nvSpPr>
        <p:spPr/>
        <p:txBody>
          <a:bodyPr/>
          <a:lstStyle/>
          <a:p>
            <a:r>
              <a:rPr lang="en-US" sz="2800" dirty="0"/>
              <a:t>Fluid must be fully turbulent to get efficient mixing by eddies</a:t>
            </a:r>
          </a:p>
          <a:p>
            <a:pPr lvl="1"/>
            <a:r>
              <a:rPr lang="en-US" sz="2400" dirty="0"/>
              <a:t>Re&gt;10,000 (this seems like a good goal)</a:t>
            </a:r>
          </a:p>
          <a:p>
            <a:r>
              <a:rPr lang="en-US" sz="2800" dirty="0"/>
              <a:t>Uniform distribution of coagulant between particles (all particles get some glue)</a:t>
            </a:r>
          </a:p>
          <a:p>
            <a:pPr lvl="1"/>
            <a:r>
              <a:rPr lang="en-US" sz="2400" dirty="0"/>
              <a:t>Constraint isn’t obvious</a:t>
            </a:r>
          </a:p>
          <a:p>
            <a:r>
              <a:rPr lang="en-US" sz="2800" dirty="0"/>
              <a:t>Shear/Diffusion of nanoparticles from fluid phase to particle surfaces occurs in a reasonable amount of time (ideally completed before flocculation) </a:t>
            </a:r>
          </a:p>
          <a:p>
            <a:pPr lvl="1"/>
            <a:r>
              <a:rPr lang="en-US" sz="2400" dirty="0"/>
              <a:t>Might not be possible</a:t>
            </a:r>
          </a:p>
          <a:p>
            <a:endParaRPr lang="en-US" sz="2800" dirty="0"/>
          </a:p>
        </p:txBody>
      </p:sp>
    </p:spTree>
    <p:extLst>
      <p:ext uri="{BB962C8B-B14F-4D97-AF65-F5344CB8AC3E}">
        <p14:creationId xmlns:p14="http://schemas.microsoft.com/office/powerpoint/2010/main" val="6426926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7409204" y="3721134"/>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8179918" y="5306766"/>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6085051" y="4763890"/>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6542901" y="437527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6348046"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6733050"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7308961"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7542781"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7757464"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8622879"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7795047" y="3006263"/>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8156002"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8414002"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7414644"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7931444"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6747104"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6940055"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7859448"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8931043"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7599599"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8806138"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7905464"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8959667"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72.216"/>
  <p:tag name="LATEXADDIN" val="\documentclass{article}&#10;\usepackage{amsmath}&#10;\pagestyle{empty}&#10;\begin{document}&#10;&#10;$$\frac{dn_{NC}}{ - k \, n_{Clay}} = \pi d_{Clay} L_{Diff_{NC}} \Lambda_{Clay} G \, n_{NC} d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3011.624"/>
  <p:tag name="LATEXADDIN" val="\documentclass{article}&#10;\usepackage{amsmath}&#10;\pagestyle{empty}&#10;\begin{document}&#10;&#10;$$\int \limits_{n_{NC_0}}^{n_{NC}} n_{NC}^{- 1} \, dn_{NC}  =  - \pi d_{Clay} L_{Diff_{NC}} \Lambda_{Clay} G k n_{Clay} \int \limits_0^t {dt} $$&#10;&#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2284.964"/>
  <p:tag name="LATEXADDIN" val="\documentclass{article}&#10;\usepackage{amsmath}&#10;\pagestyle{empty}&#10;\begin{document}&#10;&#10;$$2.3 p C_{NC} = \pi d_{Clay} L_{Diff_{NC}} \Lambda_{Clay} G k n_{Clay} t$$&#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17.098"/>
  <p:tag name="LATEXADDIN" val="\documentclass{article}&#10;\usepackage{amsmath}&#10;\pagestyle{empty}&#10;\begin{document}&#10;&#10;$$t = \frac{2.3p C_{NC} \Lambda_{Clay}^2}{\pi d_{Clay} L_{Diff_{NC}} G k}$$&#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49.4563"/>
  <p:tag name="ORIGINALWIDTH" val="1478.815"/>
  <p:tag name="LATEXADDIN" val="\documentclass{article}&#10;\usepackage{amsmath}&#10;\usepackage{xcolor}&#10;\pagestyle{empty}&#10;\begin{document}&#10;&#10;\definecolor{Monred}{RGB}{172,0,0}&#10;&#10;&#10;$$C_P^\frac{- 2}{3} = \frac{k \Gamma t}{\frac{3}{2 \pi G} \left( \rho_P \frac{\pi}{6} \right)^\frac{2}{3}} + C_{P_0}^\frac{- 2}{3}$$&#10;&#10;\end{document}"/>
  <p:tag name="IGUANATEXSIZE" val="20"/>
  <p:tag name="IGUANATEXCURSOR" val="27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410.9487"/>
  <p:tag name="ORIGINALWIDTH" val="1520.81"/>
  <p:tag name="LATEXADDIN" val="\documentclass{article}&#10;\usepackage{amsmath}&#10;\usepackage{xcolor}&#10;\pagestyle{empty}&#10;\begin{document}&#10;&#10;\definecolor{Monred}{RGB}{172,0,0}&#10;&#10;$$\left( \frac{C_P}{C_{P_0}} \right)^\frac{- 2}{3} = \frac{2 \pi G k \Gamma \phi_0^\frac{2}{3} t}{3 \left( \frac{\pi}{6} \right)^\frac{2}{3}} + 1$$&#10;&#10;&#10;\end{document}"/>
  <p:tag name="IGUANATEXSIZE" val="20"/>
  <p:tag name="IGUANATEXCURSOR" val="28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30.4087"/>
  <p:tag name="LATEXADDIN" val="\documentclass{article}&#10;\usepackage{amsmath}&#10;\pagestyle{empty}&#10;\begin{document}&#10;&#10;$$\Delta h = \frac{G_{CS}^2 \nu \theta}{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 \eta_K = \left( \frac{\nu^3}{\varepsilon} \right)^{\frac{1}{4}}$$&#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10;$$\begin{array}{l}&#10;\lambda_v \approx \Pi_{kv} \eta_K&#10;\\&#10;\Pi_{kv} \approx 50&#10;\end{array}$$&#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59.7723"/>
  <p:tag name="ORIGINALWIDTH" val="404.3065"/>
  <p:tag name="LATEXADDIN" val="\documentclass{article}&#10;\usepackage{amsmath}&#10;\pagestyle{empty}&#10;\begin{document}&#10;$\bar\varepsilon = \frac{gh_{\rm{L}}}{\theta}$&#10;&#10;&#10;\end{document}"/>
  <p:tag name="IGUANATEXSIZE" val="32"/>
  <p:tag name="IGUANATEXCURSOR" val="81"/>
  <p:tag name="TRANSPARENCY" val="True"/>
  <p:tag name="FILENAME" val=""/>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3188.602"/>
  <p:tag name="LATEXADDIN" val="\documentclass{article}&#10;\usepackage{amsmath}&#10;\pagestyle{empty}&#10;\begin{document}&#10;&#10;$$\varepsilon = \left[ \frac{W}{Kg} \right]&#10;= \left[ \frac{J}{s \cdot Kg} \right]&#10;= \left[ \frac{N \cdot m}{s \cdot Kg} \right]&#10;= \left[ \frac{kg \cdot m \cdot m}{s^2 \cdot s \cdot Kg} \right]&#10;= \left[ \frac{m^2}{s^3} \right]$$&#10;&#10;&#10;\end{document}"/>
  <p:tag name="IGUANATEXSIZE" val="20"/>
  <p:tag name="IGUANATEXCURSOR" val="30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408.6989"/>
  <p:tag name="ORIGINALWIDTH" val="1827.522"/>
  <p:tag name="LATEXADDIN" val="\documentclass{article}&#10;\usepackage{amsmath}&#10;\pagestyle{empty}&#10;\begin{document}&#10;&#10;$${\rm Re}  &#10;= \frac{V L}{\nu} &#10;= \frac{L^2}{t\nu} &#10;= \left( \frac{\nu^3}{\varepsilon} \right)^{\frac{1}{2}} \frac{1}{{\left( \frac{\nu}{\varepsilon} \right)}^{\frac{1}{2}} \nu}$$&#10;&#10;&#10;\end{document}"/>
  <p:tag name="IGUANATEXSIZE" val="20"/>
  <p:tag name="IGUANATEXCURSOR" val="26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033.371"/>
  <p:tag name="LATEXADDIN" val="\documentclass{article}&#10;\usepackage{amsmath}&#10;\pagestyle{empty}&#10;\begin{document}&#10;&#10;$$L^2 = {\rm Re}_{transition} t \nu $$&#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355.831"/>
  <p:tag name="LATEXADDIN" val="\documentclass{article}&#10;\usepackage{amsmath}&#10;\pagestyle{empty}&#10;\begin{document}&#10;&#10;$$L^2 = {\rm Re}_{transition} \left( \frac{\nu}{\varepsilon} \right)^{\frac{1}{2}}\nu$$&#10;&#10;&#10;\end{document}"/>
  <p:tag name="IGUANATEXSIZE" val="20"/>
  <p:tag name="IGUANATEXCURSOR" val="168"/>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579.6776"/>
  <p:tag name="LATEXADDIN" val="\documentclass{article}&#10;\usepackage{amsmath}&#10;\pagestyle{empty}&#10;\begin{document}&#10;&#10;$$Al \left( OH \right)^{+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085.864"/>
  <p:tag name="LATEXADDIN" val="\documentclass{article}&#10;\usepackage{amsmath}&#10;\pagestyle{empty}&#10;\begin{document}&#10;&#10;&#10;$$L^2 = {\rm Re}_{transition} \frac{\nu^{\frac{3}{2}}}{\varepsilon^{\frac{1}{2}}}$$&#10;&#10;\end{document}"/>
  <p:tag name="IGUANATEXSIZE" val="20"/>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36.52"/>
  <p:tag name="LATEXADDIN" val="\documentclass{article}&#10;\usepackage{amsmath}&#10;\pagestyle{empty}&#10;\begin{document}&#10;&#10;&#10;$$L_{transition} = \sqrt{\rm Re_{transition}} \left( \frac{\nu^3}{\varepsilon} \right)^{\frac{1}{4}}$$&#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716.9104"/>
  <p:tag name="LATEXADDIN" val="\documentclass{article}&#10;\usepackage{amsmath}&#10;\pagestyle{empty}&#10;\begin{document}&#10;&#10;&#10;$$\eta_K = \left( \frac{\nu^3}{\varepsilon} \right)^{\frac{1}{4}}$$&#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approx \Pi_{kv} \eta_K$$&#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10;$$\Pi_{kv} \approx 50 $$&#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27.597"/>
  <p:tag name="LATEXADDIN" val="\documentclass{article}&#10;\usepackage{amsmath}&#10;\pagestyle{empty}&#10;\begin{document}&#10;&#10;$$h_e = \frac{V_{in}^2}{2g} \left( 1 - \frac{A_{in}}{A_{out}} \right)^2$$&#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433.821"/>
  <p:tag name="LATEXADDIN" val="\documentclass{article}&#10;\usepackage{amsmath}&#10;\pagestyle{empty}&#10;\begin{document}&#10;&#10;$$ \varepsilon_{Centerline} \cong \frac{50 D_{Jet}^3 V_{Jet}^3}{ \left( x - 2 D_{Jet} \right)^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3.9595"/>
  <p:tag name="ORIGINALWIDTH" val="1682.04"/>
  <p:tag name="LATEXADDIN" val="\documentclass{article}&#10;\usepackage{amsmath}&#10;\pagestyle{empty}&#10;\begin{document}&#10;&#10;$$ \varepsilon_{Centerline} \cong \frac{50 D_{Jet}^3 V_{Jet}^3}{ \left( 7 D_{Jet} - 2 D_{Jet} \right)^4}$$&#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060.367"/>
  <p:tag name="LATEXADDIN" val="\documentclass{article}&#10;\usepackage{amsmath}&#10;\pagestyle{empty}&#10;\begin{document}&#10;&#10;$$ \varepsilon _{Max} \cong \frac{\left( \frac{50}{\left( 5 \right)^4} \right) V_{Jet}^3}{D_{Jet}}$$&#10;&#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578.1777"/>
  <p:tag name="LATEXADDIN" val="\documentclass{article}&#10;\usepackage{amsmath}&#10;\pagestyle{empty}&#10;\begin{document}&#10;&#10;&#10;$$Al \left( OH \right)_4^{-1}$$&#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923.1346"/>
  <p:tag name="LATEXADDIN" val="\documentclass{article}&#10;\usepackage{amsmath}&#10;\pagestyle{empty}&#10;\begin{document}&#10;&#10;&#10;$$\Pi_{RoundJet} \cong 0.08$$&#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frac{  V_{Jet} ^3}{D_{Jet}}$$&#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530.9336"/>
  <p:tag name="LATEXADDIN" val="\documentclass{article}&#10;\usepackage{amsmath}&#10;\pagestyle{empty}&#10;\begin{document}&#10;&#10;&#10;$${\rm Re} = \frac{V D}{\nu}$$&#10;&#10;\end{document}"/>
  <p:tag name="IGUANATEXSIZE" val="20"/>
  <p:tag name="IGUANATEXCURSOR" val="109"/>
  <p:tag name="TRANSPARENCY" val="True"/>
  <p:tag name="FILENAME" val=""/>
  <p:tag name="LATEXENGINEID" val="0"/>
  <p:tag name="TEMPFOLDER" val="c:\temp\"/>
  <p:tag name="LATEXFORMHEIGHT" val="385.2"/>
  <p:tag name="LATEXFORMWIDTH" val="475.8"/>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1159.355"/>
  <p:tag name="LATEXADDIN" val="\documentclass{article}&#10;\usepackage{amsmath}&#10;\pagestyle{empty}&#10;\begin{document}&#10;&#10;&#10;$${\rm Re}_{Mixing} = \frac{V_{Jet} D_{Jet}}{\nu}$$&#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1064.117"/>
  <p:tag name="LATEXADDIN" val="\documentclass{article}&#10;\usepackage{amsmath}&#10;\pagestyle{empty}&#10;\begin{document}&#10;&#10;&#10;$${\rm Re}_{Mixing} = \frac{\pi Q_{Jet}}{4 D_{Jet}\nu}$$&#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63.367"/>
  <p:tag name="LATEXADDIN" val="\documentclass{article}&#10;\usepackage{amsmath}&#10;\pagestyle{empty}&#10;\begin{document}&#10;&#10;$$D_{Jet} = \frac{\pi Q_{Jet}}{4 \nu {\rm Re}_{Mixing}}$$&#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749.9063"/>
  <p:tag name="LATEXADDIN" val="\documentclass{article}&#10;\usepackage{amsmath}&#10;\pagestyle{empty}&#10;\begin{document}&#10;&#10;$$V_{Jet} = \frac{Q_{Jet}}{\frac{\pi}{4} D_{Jet}^2}$$&#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7.6715"/>
  <p:tag name="LATEXADDIN" val="\documentclass{article}&#10;\usepackage{amsmath}&#10;\pagestyle{empty}&#10;\begin{document}&#10;&#10;$$h_{Jet} = \frac{V_{Jet}^2}{2g}$$&#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59.843"/>
  <p:tag name="LATEXADDIN" val="\documentclass{article}&#10;\usepackage{amsmath}&#10;\pagestyle{empty}&#10;\begin{document}&#10;&#10;$$ \varepsilon_{Max} \cong \Pi_{RoundJet} \frac{  V_{Jet} ^3}{D_{Je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1516.311"/>
  <p:tag name="LATEXADDIN" val="\documentclass{article}&#10;\usepackage{amsmath}&#10;\pagestyle{empty}&#10;\begin{document}&#10;&#10;$$ \varepsilon_{Max} \cong \Pi_{JetRound} \frac{ \left(  \frac{4Q}{\pi D_{Jet}^2} \right)^3}{D_{Je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1.946"/>
  <p:tag name="ORIGINALWIDTH" val="2180.727"/>
  <p:tag name="LATEXADDIN" val="\documentclass{article}&#10;\usepackage{amsmath}&#10;\pagestyle{empty}&#10;\begin{document}&#10;&#10;$$ D_{Orifice} \cong \Pi_{JetRound}^\frac{1}{7}\left( \frac{4 Q }{\varepsilon_{Max}^{\frac{1}{3}} \pi} \right)^{\frac{3}{7}} \frac{1}{\sqrt{\Pi_{vc}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1235.845"/>
  <p:tag name="LATEXADDIN" val="\documentclass{article}&#10;\usepackage{amsmath}&#10;\pagestyle{empty}&#10;\begin{document}&#10;&#10;$$&#10;\varepsilon_{Max} \cong  \frac{ \left( \Pi_{Jet} \frac{4 Q_{Jet}}{\pi} \right)^3 }{D_{Orifice}^7 \sqrt{\Pi_{vc}^7} }&#1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044.62"/>
  <p:tag name="LATEXADDIN" val="\documentclass{article}&#10;\usepackage{amsmath}&#10;\pagestyle{empty}&#10;\begin{document}&#10;&#10;&#10;$$ A_{Orifice} \Pi_{vc} = A_{Jet}$$&#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56.7304"/>
  <p:tag name="ORIGINALWIDTH" val="1187.851"/>
  <p:tag name="LATEXADDIN" val="\documentclass{article}&#10;\usepackage{amsmath}&#10;\pagestyle{empty}&#10;\begin{document}&#10;&#10;$$ D_{Orifice} \sqrt{\Pi_{vc}} = D_{Je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893.513"/>
  <p:tag name="LATEXADDIN" val="\documentclass{article}&#10;\usepackage{amsmath}&#10;\pagestyle{empty}&#10;\begin{document}&#10;&#10;$$D_{Diffusion} \propto V_{Diffusion} L_{Diffusio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935.508"/>
  <p:tag name="LATEXADDIN" val="\documentclass{article}&#10;\usepackage{amsmath}&#10;\pagestyle{empty}&#10;\begin{document}&#10;&#10;$$D_{Diffusion} \propto \frac{L_{Diffusion}}{t_{Diffusion}} L_{Diffusion}$$&#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315.336"/>
  <p:tag name="LATEXADDIN" val="\documentclass{article}&#10;\usepackage{amsmath}&#10;\pagestyle{empty}&#10;\begin{document}&#10;&#10;&#10;$$t_{Diffusion} \propto \frac{L_{Diffusion}^2}{D_{Diffusion}}$$&#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133.858"/>
  <p:tag name="LATEXADDIN" val="\documentclass{article}&#10;\usepackage{amsmath}&#10;\pagestyle{empty}&#10;\begin{document}&#10;&#10;&#10;$$D_{Diffusion} = \frac{k_B T}{3 \pi \mu  d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904.3869"/>
  <p:tag name="LATEXADDIN" val="\documentclass{article}&#10;\usepackage{amsmath}&#10;\pagestyle{empty}&#10;\begin{document}&#10;&#10;$$M W = \rho_P \rlap{--}V_P  N_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997.3754"/>
  <p:tag name="LATEXADDIN" val="\documentclass{article}&#10;\usepackage{amsmath}&#10;\pagestyle{empty}&#10;\begin{document}&#10;&#10;&#10;$$MW = \rho_P N_A \frac{\pi d_P^3}{6}$$&#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12.6359"/>
  <p:tag name="LATEXADDIN" val="\documentclass{article}&#10;\usepackage{amsmath}&#10;\pagestyle{empty}&#10;\begin{document}&#10;&#10;$$G_{CS} = \left( \frac{P}{\rlap{\kern.08em--}V \rho \nu} \right)^{\frac{1}{2}}$$&#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83.877"/>
  <p:tag name="LATEXADDIN" val="\documentclass{article}&#10;\usepackage{amsmath}&#10;\pagestyle{empty}&#10;\begin{document}&#10;&#10;&#10;$$d_P = \left( \frac{6MW}{\pi \rho_P N_A} \right)^{\frac{1}{3}}$$&#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724.035"/>
  <p:tag name="LATEXADDIN" val="\documentclass{article}&#10;\usepackage{amsmath}&#10;\pagestyle{empty}&#10;\begin{document}&#10;&#10;$$D_{Diffusion} = \frac{k_B T}{3 \pi \mu} \left( \frac{\pi \rho_P N_A}{6 M W} \right)^{\frac{1}{3}}$$&#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53.8808"/>
  <p:tag name="LATEXADDIN" val="\documentclass{article}&#10;\usepackage{amsmath}&#10;\pagestyle{empty}&#10;\begin{document}&#10;&#10;$$\lambda_v = \Pi_{K\nu}\left( \frac{\nu^3}{\varepsilon} \right)^{\frac{1}{4}}$$&#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56.6929"/>
  <p:tag name="LATEXADDIN" val="\documentclass{article}&#10;\usepackage{amsmath}&#10;\pagestyle{empty}&#10;\begin{document}&#10;&#10;&#10;$$\lambda_\nu = L_D$$&#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42.782"/>
  <p:tag name="LATEXADDIN" val="\documentclass{article}&#10;\usepackage{amsmath}&#10;\pagestyle{empty}&#10;\begin{document}&#10;&#10;$$\Pi_{K\nu}\left( \frac{\nu^3}{\varepsilon} \right)^{\frac{1}{4}} = \sqrt{D_M \, t_{Diffusi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374.578"/>
  <p:tag name="LATEXADDIN" val="\documentclass{article}&#10;\usepackage{amsmath}&#10;\pagestyle{empty}&#10;\begin{document}&#10;&#10;$$t_{Diffusion} = \Pi_{K\nu}^2\sqrt{ \frac{\nu^3}{\varepsilon D_M^2}}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368.579"/>
  <p:tag name="LATEXADDIN" val="\documentclass{article}&#10;\usepackage{amsmath}&#10;\pagestyle{empty}&#10;\begin{document}&#10;&#10;$$t_{Diffusion} \approx \left( \frac{\nu^3}{\varepsilon} \right)^{\frac{1}{2}}\frac{1}{D_M}$$&#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577.053"/>
  <p:tag name="LATEXADDIN" val="\documentclass{article}&#10;\usepackage{amsmath}&#10;\pagestyle{empty}&#10;\begin{document}&#10;&#10;$$\Pi_{D_{mix}} = \left( \frac{\varepsilon D_M^2 \, t_{Diffuion}^2}{\nu^3} \right)^{\frac{1}{4}}$$&#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30.334"/>
  <p:tag name="LATEXADDIN" val="\documentclass{article}&#10;\usepackage{amsmath}&#10;\pagestyle{empty}&#10;\begin{document}&#10;&#10;$$ \frac{\eta_K}{\delta} &lt; \frac{\lambda_v}{\delta} &lt; \frac{\lambda}{\delta} &lt; &#10;\frac{\lambda_L}{\delta} &lt; 1$$&#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414.6982"/>
  <p:tag name="LATEXADDIN" val="\documentclass{article}&#10;\usepackage{amsmath}&#10;\pagestyle{empty}&#10;\begin{document}&#10;&#10;&#10;$$\rlap{\kern.08em--}V = Q\theta $$&#10;&#10;\end{document}"/>
  <p:tag name="IGUANATEXSIZE" val="24"/>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2858.643"/>
  <p:tag name="LATEXADDIN" val="\documentclass{article}&#10;\usepackage{amsmath}&#10;\pagestyle{empty}&#10;\begin{document}&#10;&#10;$$ {\rm{Re}}^{-\frac{3}{4}} &lt; \frac{\lambda_v}{\delta} \approx 50 \cdot {\rm{Re}}^{-\frac{3}{4}} &lt; \frac{\lambda}{\delta} &lt; \frac{\lambda_L}{\delta} \approx 5.0 \cdot {\rm{Re}}^{-\frac{1}{2}} &lt; 1$$&#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333.333"/>
  <p:tag name="ORIGINALWIDTH" val="1250.844"/>
  <p:tag name="LATEXADDIN" val="\documentclass{article}&#10;\usepackage{amsmath}&#10;\pagestyle{empty}&#10;\begin{document}&#10;&#10;$$\begin{array}{l}&#10;\lambda_v \approx \frac{2 \pi}{k_v}&#10;\\ \\&#10;k_v \eta_K = 0.125&#10;\\  \\&#10;\lambda_v \approx \frac{2 \pi}{0.125} \eta_K = \Pi_{kv} \, \eta_K&#10;\\ \\&#10;\lambda_v \approx \Pi_{kv} \, \eta_K&#10;\\ \\&#10;\Pi_{kv} \approx 50&#10;\end{array}$$&#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460.067"/>
  <p:tag name="LATEXADDIN" val="\documentclass{article}&#10;\usepackage{amsmath}&#10;\pagestyle{empty}&#10;\begin{document}&#10;&#10;$$\eta_v = \Pi_{kv} \, \eta_K = \Pi_{kv} \left( \frac{\nu^3}{\varepsilon} \right)^{\frac{1}{4}}$$&#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798.6501"/>
  <p:tag name="LATEXADDIN" val="\documentclass{article}&#10;\usepackage{amsmath}&#10;\pagestyle{empty}&#10;\begin{document}&#10;&#10;&#10;$$P = G_{CS}^2 \nu Q \theta \rho $$&#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003.375"/>
  <p:tag name="LATEXADDIN" val="\documentclass{article}&#10;\usepackage{amsmath}&#10;\pagestyle{empty}&#10;\begin{document}&#10;&#10;$$\Lambda  = D_P \left( \frac{\pi}{6} \frac{\rho_P}{C_P} \right)^{\frac{1}{3}}$$&#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2400.45"/>
  <p:tag name="LATEXADDIN" val="\documentclass{article}&#10;\usepackage{amsmath}&#10;\pagestyle{empty}&#10;\begin{document}&#10;&#10;$$D_P \left( \frac{\pi}{6} \frac{\rho_P}{C_P} \right)^{\frac{1}{3}} = \eta_v = \Pi_{kv} \, \eta_K = \Pi_{kv} \left( \frac{\nu^3}{\varepsilon} \right)^{\frac{1}{4}}$$&#10;&#10;&#10;\end{document}"/>
  <p:tag name="IGUANATEXSIZE" val="20"/>
  <p:tag name="IGUANATEXCURSOR" val="246"/>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1412.823"/>
  <p:tag name="LATEXADDIN" val="\documentclass{article}&#10;\usepackage{amsmath}&#10;\pagestyle{empty}&#10;\begin{document}&#10;&#10;&#10;$$\varepsilon = \nu^3 \left( \frac{\Pi_{kv}}{D_P} \right)^4 \left( \frac{6}{\pi} \frac{C_P}{\rho_P} \right)^{\frac{4}{3}}$$&#10;&#10;\end{document}"/>
  <p:tag name="IGUANATEXSIZE" val="20"/>
  <p:tag name="IGUANATEXCURSOR" val="205"/>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974.8781"/>
  <p:tag name="LATEXADDIN" val="\documentclass{article}&#10;\usepackage{amsmath}&#10;\pagestyle{empty}&#10;\begin{document}&#10;&#10;&#10;$$\propto \pi \, d_{Clay} \, L_{Diff_{NC}}$$&#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 \propto t$$&#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 \propto v_r$$&#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642.295"/>
  <p:tag name="LATEXADDIN" val="\documentclass{article}&#10;\usepackage{amsmath}&#10;\pagestyle{empty}&#10;\begin{document}&#10;&#10;$$\rlap{--} V_{\rm{Cleared}} \propto \pi \, d_{Clay} \, L_{Diff_{NC}} \, v_r \, t$$&#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11.2111"/>
  <p:tag name="LATEXADDIN" val="\documentclass{article}&#10;\usepackage{amsmath}&#10;\pagestyle{empty}&#10;\begin{document}&#10;&#10;$$L_{Diff}$$&#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98.8751"/>
  <p:tag name="LATEXADDIN" val="\documentclass{article}&#10;\usepackage{amsmath}&#10;\pagestyle{empty}&#10;\begin{document}&#10;&#10;$$v_r = f \left( \varepsilon ,\nu ,\Lambda_{Clay} \right)$$&#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16.2354"/>
  <p:tag name="ORIGINALWIDTH" val="656.9178"/>
  <p:tag name="LATEXADDIN" val="\documentclass{article}&#10;\usepackage{amsmath}&#10;\pagestyle{empty}&#10;\begin{document}&#10;&#10;$$P = Q \rho g \Delta h$$&#10;&#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950.1313"/>
  <p:tag name="LATEXADDIN" val="\documentclass{article}&#10;\usepackage{amsmath}&#10;\pagestyle{empty}&#10;\begin{document}&#10;&#10;$$v_r = \Lambda_{Clay} f \left( \varepsilon ,\nu \right)$$&#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12.8984"/>
  <p:tag name="LATEXADDIN" val="\documentclass{article}&#10;\usepackage{amsmath}&#10;\pagestyle{empty}&#10;\begin{document}&#10;&#10;$$v_r \approx \Lambda_{Clay} \sqrt{\frac{\varepsilon}{\nu}} $$&#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10;$$v_r \approx \Lambda_{Clay} G$$&#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981.252"/>
  <p:tag name="LATEXADDIN" val="\documentclass{article}&#10;\usepackage{amsmath}&#10;\pagestyle{empty}&#10;\begin{document}&#10;&#10;$$\Lambda_{Clay} = \left[ {\rm{L}} \right] &#10;\, \, \, \, \, \, \, &#10;\varepsilon = \left[ \frac{{\rm{L}}^2}{{\rm{T}}^3} \right]&#10;\, \, \, \, \, \, \, &#10;\nu = \left[ \frac{{\rm{L}}^2}{{\rm{T}}} \right]$$&#10;&#10;&#10;\end{document}"/>
  <p:tag name="IGUANATEXSIZE" val="20"/>
  <p:tag name="IGUANATEXCURSOR" val="27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234.346"/>
  <p:tag name="LATEXADDIN" val="\documentclass{article}&#10;\usepackage{amsmath}&#10;\pagestyle{empty}&#10;\begin{document}&#10;&#10;&#10;$$D_{Diffusion} = \frac{k_B T}{3 \pi \, \nu \rho \, d_P}$$&#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597.3"/>
  <p:tag name="LATEXADDIN" val="\documentclass{article}&#10;\usepackage{amsmath}&#10;\pagestyle{empty}&#10;\begin{document}&#10;&#10;$$L_D \approx \sqrt{D_{Diffusion} t_{Diffusion}} $$&#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68.9539"/>
  <p:tag name="ORIGINALWIDTH" val="1389.576"/>
  <p:tag name="LATEXADDIN" val="\documentclass{article}&#10;\usepackage{amsmath}&#10;\pagestyle{empty}&#10;\begin{document}&#10;&#10;$$t_{Diffusion} = \frac{ \frac{d_{Clay}}{2}} {G \frac{d_{Clay}}{2}} = \frac{1}{G}$$&#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62.317"/>
  <p:tag name="LATEXADDIN" val="\documentclass{article}&#10;\usepackage{amsmath}&#10;\pagestyle{empty}&#10;\begin{document}&#10;&#10;$$L_{Diff} \approx \sqrt{ \frac{k_B T}{3 \pi \,\nu \rho_{NC} \, d_{NC} G}}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1559.805"/>
  <p:tag name="LATEXADDIN" val="\documentclass{article}&#10;\usepackage{amsmath}&#10;\pagestyle{empty}&#10;\begin{document}&#10;&#10;&#10;$${\rlap{--} V_{\rm{Cleared}}} \propto \pi d_{Clay} L_{Diff_{NC}} v_r t$$&#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201.35"/>
  <p:tag name="LATEXADDIN" val="\documentclass{article}&#10;\usepackage{amsmath}&#10;\pagestyle{empty}&#10;\begin{document}&#10;&#10;$$t_c = \frac{\Lambda_{NC}^3}{\pi d_{Clay} L_{Diff_{NC} v_r}}$$&#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78.1777"/>
  <p:tag name="LATEXADDIN" val="\documentclass{article}&#10;\usepackage{amsmath}&#10;\pagestyle{empty}&#10;\begin{document}&#10;&#10;$$ \Delta h = \frac{P}{Q \rho g}$$&#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683.9145"/>
  <p:tag name="LATEXADDIN" val="\documentclass{article}&#10;\usepackage{amsmath}&#10;\pagestyle{empty}&#10;\begin{document}&#10;&#10;$$v_r \approx \Lambda_{Clay} G$$&#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904.3869"/>
  <p:tag name="LATEXADDIN" val="\documentclass{article}&#10;\usepackage{amsmath}&#10;\pagestyle{empty}&#10;\begin{document}&#10;&#10;$$\rlap{--} V_{Occupied} = \Lambda_{NC}^3$$&#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509.561"/>
  <p:tag name="LATEXADDIN" val="\documentclass{article}&#10;\usepackage{amsmath}&#10;\pagestyle{empty}&#10;\begin{document}&#10;&#10;$$t_c = \frac{\Lambda_{NC}^3}{\pi d_{Clay} L_{Diff_{NC}} \Lambda_{Clay} G}$$&#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608.9238"/>
  <p:tag name="LATEXADDIN" val="\documentclass{article}&#10;\usepackage{amsmath}&#10;\pagestyle{empty}&#10;\begin{document}&#10;&#10;$$dN_c = \frac{1}{t_c} dt$$&#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 $$dN_c = \frac{\pi d_{Clay} L_{Diff_{NC}} \Lambda_{Clay} G}{\Lambda_{NC}^3} dt$$&#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747.282"/>
  <p:tag name="LATEXADDIN" val="\documentclass{article}&#10;\usepackage{amsmath}&#10;\pagestyle{empty}&#10;\begin{document}&#10;&#10;&#10;$$dN_c = \frac{\pi d_{Clay} L_{Diff_{NC}}{\Lambda_{Clay} G}}{\Lambda_{NC}^3}dt$$&#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682.4147"/>
  <p:tag name="LATEXADDIN" val="\documentclass{article}&#10;\usepackage{amsmath}&#10;\pagestyle{empty}&#10;\begin{document}&#10;&#10;&#10;$$\Lambda_{NC}^3 = \frac{1}{n_{NC}}$$&#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963.255"/>
  <p:tag name="LATEXADDIN" val="\documentclass{article}&#10;\usepackage{amsmath}&#10;\pagestyle{empty}&#10;\begin{document}&#10;&#10;$$dN_c = \pi d_{Clay} L_{Diff_{NC}}{\Lambda_{Clay}} G n_{NC}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852.6434"/>
  <p:tag name="LATEXADDIN" val="\documentclass{article}&#10;\usepackage{amsmath}&#10;\pagestyle{empty}&#10;\begin{document}&#10;&#10;$$\frac{dn_{NC}}{ - k n_{Clay}} = dN_c$$&#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2231.721"/>
  <p:tag name="LATEXADDIN" val="\documentclass{article}&#10;\usepackage{amsmath}&#10;\pagestyle{empty}&#10;\begin{document}&#10;&#10;&#10;$$\frac{dn_{NC}}{ - k n_{Clay}} = \pi d_{Clay} L_{Diff_{NC}} \Lambda_{Clay} G n_{NC} dt$$&#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2014</Template>
  <TotalTime>158169</TotalTime>
  <Words>6649</Words>
  <Application>Microsoft Office PowerPoint</Application>
  <PresentationFormat>Widescreen</PresentationFormat>
  <Paragraphs>660</Paragraphs>
  <Slides>75</Slides>
  <Notes>46</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75</vt:i4>
      </vt:variant>
    </vt:vector>
  </HeadingPairs>
  <TitlesOfParts>
    <vt:vector size="87" baseType="lpstr">
      <vt:lpstr>Times New Roman</vt:lpstr>
      <vt:lpstr>Arial</vt:lpstr>
      <vt:lpstr>GreekC</vt:lpstr>
      <vt:lpstr>Wingdings</vt:lpstr>
      <vt:lpstr>Times</vt:lpstr>
      <vt:lpstr>Century Gothic</vt:lpstr>
      <vt:lpstr>Symbol</vt:lpstr>
      <vt:lpstr>Candara</vt:lpstr>
      <vt:lpstr>Cambria Math</vt:lpstr>
      <vt:lpstr>SWOT 2021</vt:lpstr>
      <vt:lpstr>Mathcad</vt:lpstr>
      <vt:lpstr>Equation</vt:lpstr>
      <vt:lpstr>Coagulation and Rapid Mix: A search for a basis for rational design</vt:lpstr>
      <vt:lpstr>The quest to improve water treatment: What are our resources?</vt:lpstr>
      <vt:lpstr>The Conventional Coagulation Hypothesis*</vt:lpstr>
      <vt:lpstr>Surface charge of Particles and Natural Organic Matter (NOM)</vt:lpstr>
      <vt:lpstr>Electrostatic Charge Neutralization </vt:lpstr>
      <vt:lpstr>Coagulation: The adhesive nanoparticle hypothesis</vt:lpstr>
      <vt:lpstr>Sticky nanoparticles?</vt:lpstr>
      <vt:lpstr>Seeking favorable interactions between particles</vt:lpstr>
      <vt:lpstr>Definitions</vt:lpstr>
      <vt:lpstr>Aluminum Sulfate Chemistry Alum [Al2(SO4)3*14.3H2O]</vt:lpstr>
      <vt:lpstr>Acid Neutralizing Capacity (ANC or Alkalinity) Requirement</vt:lpstr>
      <vt:lpstr>Polyaluminum Chloride (PACl)</vt:lpstr>
      <vt:lpstr>PACl Formula and Basicity [Aln(OH)mCl3n−m] x</vt:lpstr>
      <vt:lpstr>Aluminum Solubility</vt:lpstr>
      <vt:lpstr>On Rapid Mixing…</vt:lpstr>
      <vt:lpstr>Traditional rapid mix units</vt:lpstr>
      <vt:lpstr>Traditional Design</vt:lpstr>
      <vt:lpstr>Power, height, and G</vt:lpstr>
      <vt:lpstr>Traditional Design Guidelines: Mixing with a Propeller</vt:lpstr>
      <vt:lpstr>Hydraulic Energy Constraint</vt:lpstr>
      <vt:lpstr>Why might RAPID mixing be necessary?</vt:lpstr>
      <vt:lpstr>Or maybe rapid mix is actually the first stage of flocculation!</vt:lpstr>
      <vt:lpstr>Rapid Mix: From macro to nano scale (in a few seconds?)</vt:lpstr>
      <vt:lpstr>Three steps for mixing</vt:lpstr>
      <vt:lpstr>What is the Energy Dissipation Rate? (see AguaClara textbook)</vt:lpstr>
      <vt:lpstr>Turbulence – Mixing – Energy Dissipation</vt:lpstr>
      <vt:lpstr>How Far Can Turbulence Mix? (Viscous inner scale)</vt:lpstr>
      <vt:lpstr>Mixing below the inner viscous length scale is by shear and diffusion</vt:lpstr>
      <vt:lpstr>AguaClara design…</vt:lpstr>
      <vt:lpstr>How do we generate intense turbulence?</vt:lpstr>
      <vt:lpstr>Flow Expansion</vt:lpstr>
      <vt:lpstr>Jet Mixing</vt:lpstr>
      <vt:lpstr>Energy Dissipation Rate Three orifices, same velocity</vt:lpstr>
      <vt:lpstr>Big eddies create smaller eddies</vt:lpstr>
      <vt:lpstr>The minimum Reynolds number for efficient mixing is 10,000 </vt:lpstr>
      <vt:lpstr>The Reynolds Number requirement may be a challenge for lab scale flows and irrelevant above 0.1 L/s</vt:lpstr>
      <vt:lpstr>Disclaimer</vt:lpstr>
      <vt:lpstr>Rapid Mix orifice</vt:lpstr>
      <vt:lpstr>Orifice Diameter to Obtain Target Mixing (Energy Dissipation Rate, Kolmogorov Length Scale) </vt:lpstr>
      <vt:lpstr>Mechanized Rapid Mix vs. Hydraulic Rapid Mix</vt:lpstr>
      <vt:lpstr>Reflections</vt:lpstr>
      <vt:lpstr>Turbulent Micromixing followed by molecular diffusion</vt:lpstr>
      <vt:lpstr>Velocity gradients increase interfacial area</vt:lpstr>
      <vt:lpstr>Turbulent Mixing</vt:lpstr>
      <vt:lpstr>How Fast can Diffusion Mix?</vt:lpstr>
      <vt:lpstr>Molecular Diffusion Quantified</vt:lpstr>
      <vt:lpstr>Turbulent Mixing so that Molecular Diffusion can finish the job</vt:lpstr>
      <vt:lpstr>Kolmogorov Length scale may be smaller than what can be achieved by eddies</vt:lpstr>
      <vt:lpstr>Viscous energy dissipation</vt:lpstr>
      <vt:lpstr>Average distance between particles is the cube root of the volume occupied (L)</vt:lpstr>
      <vt:lpstr>Hypothesis: Energy Dissipation Rate for Micromixing</vt:lpstr>
      <vt:lpstr>nanoparticle attachment time</vt:lpstr>
      <vt:lpstr>How much water is cleared of nanoparticles by a clay particle?</vt:lpstr>
      <vt:lpstr>Diffusion length scale</vt:lpstr>
      <vt:lpstr>Use dimensional analysis to get a relative velocity</vt:lpstr>
      <vt:lpstr>Diffusion band thickness</vt:lpstr>
      <vt:lpstr>Collision Rates</vt:lpstr>
      <vt:lpstr>Collision Rate and Particle Removal</vt:lpstr>
      <vt:lpstr>Integrate</vt:lpstr>
      <vt:lpstr>Estimated time for 50% of nanoparticles to attach to clay</vt:lpstr>
      <vt:lpstr>Stages of particle removal</vt:lpstr>
      <vt:lpstr>PowerPoint Presentation</vt:lpstr>
      <vt:lpstr>Effects of pH and Coagulant Dosage: pH = 6</vt:lpstr>
      <vt:lpstr>Effects of pH and Coagulant Dosage: pH = 8</vt:lpstr>
      <vt:lpstr>Effects of pH and Coagulant Dosage: pH = 10</vt:lpstr>
      <vt:lpstr>Electrostatic explanation inconsistencies</vt:lpstr>
      <vt:lpstr>Sweep Floc </vt:lpstr>
      <vt:lpstr>Surface charge hypothesis seems to be missing something</vt:lpstr>
      <vt:lpstr>The problem of WET</vt:lpstr>
      <vt:lpstr>Strong Intermolecular Bonds: Stronger than hydrogen bonds?*</vt:lpstr>
      <vt:lpstr>More polar than water?</vt:lpstr>
      <vt:lpstr>PACl in Water: Keggin structure</vt:lpstr>
      <vt:lpstr>Rapid Mix</vt:lpstr>
      <vt:lpstr>Caveat: It is a short walk to the edge of knowledge</vt:lpstr>
      <vt:lpstr>Possible constraints for Rapid Mix (uncertain if RM is needed!)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Shear G</dc:title>
  <dc:creator>Monroe Weber-Shirk</dc:creator>
  <cp:lastModifiedBy>Monroe Weber-Shirk</cp:lastModifiedBy>
  <cp:revision>4400</cp:revision>
  <cp:lastPrinted>2017-09-18T12:38:31Z</cp:lastPrinted>
  <dcterms:created xsi:type="dcterms:W3CDTF">2006-04-11T13:01:40Z</dcterms:created>
  <dcterms:modified xsi:type="dcterms:W3CDTF">2022-01-10T13:37:38Z</dcterms:modified>
</cp:coreProperties>
</file>